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2" r:id="rId3"/>
  </p:sldMasterIdLst>
  <p:notesMasterIdLst>
    <p:notesMasterId r:id="rId6"/>
  </p:notesMasterIdLst>
  <p:handoutMasterIdLst>
    <p:handoutMasterId r:id="rId27"/>
  </p:handoutMasterIdLst>
  <p:sldIdLst>
    <p:sldId id="426" r:id="rId4"/>
    <p:sldId id="398" r:id="rId5"/>
    <p:sldId id="612" r:id="rId7"/>
    <p:sldId id="611" r:id="rId8"/>
    <p:sldId id="613" r:id="rId9"/>
    <p:sldId id="570" r:id="rId10"/>
    <p:sldId id="614" r:id="rId11"/>
    <p:sldId id="615" r:id="rId12"/>
    <p:sldId id="501" r:id="rId13"/>
    <p:sldId id="616" r:id="rId14"/>
    <p:sldId id="617" r:id="rId15"/>
    <p:sldId id="605" r:id="rId16"/>
    <p:sldId id="618" r:id="rId17"/>
    <p:sldId id="619" r:id="rId18"/>
    <p:sldId id="574" r:id="rId19"/>
    <p:sldId id="620" r:id="rId20"/>
    <p:sldId id="621" r:id="rId21"/>
    <p:sldId id="622" r:id="rId22"/>
    <p:sldId id="625" r:id="rId23"/>
    <p:sldId id="627" r:id="rId24"/>
    <p:sldId id="628" r:id="rId25"/>
    <p:sldId id="629"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86" userDrawn="1">
          <p15:clr>
            <a:srgbClr val="A4A3A4"/>
          </p15:clr>
        </p15:guide>
        <p15:guide id="2" pos="38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589F"/>
    <a:srgbClr val="FFFFFF"/>
    <a:srgbClr val="009E9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28"/>
    <p:restoredTop sz="94654"/>
  </p:normalViewPr>
  <p:slideViewPr>
    <p:cSldViewPr showGuides="1">
      <p:cViewPr varScale="1">
        <p:scale>
          <a:sx n="104" d="100"/>
          <a:sy n="104" d="100"/>
        </p:scale>
        <p:origin x="432" y="192"/>
      </p:cViewPr>
      <p:guideLst>
        <p:guide orient="horz" pos="2286"/>
        <p:guide pos="38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41.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3B1F30-A2C1-478C-9FA2-073D4DC48B7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AEFF8-A9D6-4BDA-A24A-832BDB70C22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4.png"/><Relationship Id="rId6"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pic>
        <p:nvPicPr>
          <p:cNvPr id="3" name="图片 2"/>
          <p:cNvPicPr>
            <a:picLocks noChangeAspect="1"/>
          </p:cNvPicPr>
          <p:nvPr userDrawn="1">
            <p:custDataLst>
              <p:tags r:id="rId6"/>
            </p:custDataLst>
          </p:nvPr>
        </p:nvPicPr>
        <p:blipFill>
          <a:blip r:embed="rId7"/>
          <a:stretch>
            <a:fillRect/>
          </a:stretch>
        </p:blipFill>
        <p:spPr>
          <a:xfrm>
            <a:off x="9912350" y="116840"/>
            <a:ext cx="2114550" cy="561975"/>
          </a:xfrm>
          <a:prstGeom prst="rect">
            <a:avLst/>
          </a:prstGeom>
        </p:spPr>
      </p:pic>
    </p:spTree>
  </p:cSld>
  <p:clrMap bg1="dk1" tx1="lt1" bg2="dk2" tx2="lt2" accent1="accent1" accent2="accent2" accent3="accent3" accent4="accent4" accent5="accent5" accent6="accent6" hlink="hlink" folHlink="folHlink"/>
  <p:sldLayoutIdLst>
    <p:sldLayoutId id="2147483653" r:id="rId1"/>
    <p:sldLayoutId id="2147483654" r:id="rId2"/>
    <p:sldLayoutId id="2147483655"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image" Target="../media/image7.tiff"/><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image" Target="../media/image6.jpeg"/><Relationship Id="rId2" Type="http://schemas.openxmlformats.org/officeDocument/2006/relationships/image" Target="../media/image5.png"/><Relationship Id="rId12" Type="http://schemas.openxmlformats.org/officeDocument/2006/relationships/notesSlide" Target="../notesSlides/notesSlide14.xml"/><Relationship Id="rId11" Type="http://schemas.openxmlformats.org/officeDocument/2006/relationships/slideLayout" Target="../slideLayouts/slideLayout1.xml"/><Relationship Id="rId10" Type="http://schemas.openxmlformats.org/officeDocument/2006/relationships/tags" Target="../tags/tag39.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tags" Target="../tags/tag40.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5.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1" Type="http://schemas.openxmlformats.org/officeDocument/2006/relationships/notesSlide" Target="../notesSlides/notesSlide6.xml"/><Relationship Id="rId20" Type="http://schemas.openxmlformats.org/officeDocument/2006/relationships/slideLayout" Target="../slideLayouts/slideLayout4.xml"/><Relationship Id="rId2" Type="http://schemas.openxmlformats.org/officeDocument/2006/relationships/image" Target="../media/image6.jpeg"/><Relationship Id="rId19" Type="http://schemas.openxmlformats.org/officeDocument/2006/relationships/tags" Target="../tags/tag28.xml"/><Relationship Id="rId18" Type="http://schemas.openxmlformats.org/officeDocument/2006/relationships/tags" Target="../tags/tag27.xml"/><Relationship Id="rId17" Type="http://schemas.openxmlformats.org/officeDocument/2006/relationships/tags" Target="../tags/tag26.xml"/><Relationship Id="rId16" Type="http://schemas.openxmlformats.org/officeDocument/2006/relationships/tags" Target="../tags/tag25.xml"/><Relationship Id="rId15" Type="http://schemas.openxmlformats.org/officeDocument/2006/relationships/tags" Target="../tags/tag24.xml"/><Relationship Id="rId14" Type="http://schemas.openxmlformats.org/officeDocument/2006/relationships/tags" Target="../tags/tag23.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image" Target="../media/image6.jpe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sp>
        <p:nvSpPr>
          <p:cNvPr id="2" name="终止符 6"/>
          <p:cNvSpPr/>
          <p:nvPr/>
        </p:nvSpPr>
        <p:spPr>
          <a:xfrm>
            <a:off x="7071370" y="4191129"/>
            <a:ext cx="4176464" cy="79208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1" fmla="*/ 2498 w 20623"/>
              <a:gd name="connsiteY0-2" fmla="*/ 0 h 21600"/>
              <a:gd name="connsiteX1-3" fmla="*/ 17148 w 20623"/>
              <a:gd name="connsiteY1-4" fmla="*/ 0 h 21600"/>
              <a:gd name="connsiteX2-5" fmla="*/ 20623 w 20623"/>
              <a:gd name="connsiteY2-6" fmla="*/ 10800 h 21600"/>
              <a:gd name="connsiteX3-7" fmla="*/ 17148 w 20623"/>
              <a:gd name="connsiteY3-8" fmla="*/ 21600 h 21600"/>
              <a:gd name="connsiteX4-9" fmla="*/ 2498 w 20623"/>
              <a:gd name="connsiteY4-10" fmla="*/ 21600 h 21600"/>
              <a:gd name="connsiteX5-11" fmla="*/ 0 w 20623"/>
              <a:gd name="connsiteY5-12" fmla="*/ 11308 h 21600"/>
              <a:gd name="connsiteX6-13" fmla="*/ 2498 w 20623"/>
              <a:gd name="connsiteY6-14" fmla="*/ 0 h 21600"/>
              <a:gd name="connsiteX0-15" fmla="*/ 2498 w 19499"/>
              <a:gd name="connsiteY0-16" fmla="*/ 0 h 21600"/>
              <a:gd name="connsiteX1-17" fmla="*/ 17148 w 19499"/>
              <a:gd name="connsiteY1-18" fmla="*/ 0 h 21600"/>
              <a:gd name="connsiteX2-19" fmla="*/ 19499 w 19499"/>
              <a:gd name="connsiteY2-20" fmla="*/ 11054 h 21600"/>
              <a:gd name="connsiteX3-21" fmla="*/ 17148 w 19499"/>
              <a:gd name="connsiteY3-22" fmla="*/ 21600 h 21600"/>
              <a:gd name="connsiteX4-23" fmla="*/ 2498 w 19499"/>
              <a:gd name="connsiteY4-24" fmla="*/ 21600 h 21600"/>
              <a:gd name="connsiteX5-25" fmla="*/ 0 w 19499"/>
              <a:gd name="connsiteY5-26" fmla="*/ 11308 h 21600"/>
              <a:gd name="connsiteX6-27" fmla="*/ 2498 w 19499"/>
              <a:gd name="connsiteY6-28" fmla="*/ 0 h 21600"/>
              <a:gd name="connsiteX0-29" fmla="*/ 2498 w 19890"/>
              <a:gd name="connsiteY0-30" fmla="*/ 0 h 21600"/>
              <a:gd name="connsiteX1-31" fmla="*/ 17148 w 19890"/>
              <a:gd name="connsiteY1-32" fmla="*/ 0 h 21600"/>
              <a:gd name="connsiteX2-33" fmla="*/ 19890 w 19890"/>
              <a:gd name="connsiteY2-34" fmla="*/ 11054 h 21600"/>
              <a:gd name="connsiteX3-35" fmla="*/ 17148 w 19890"/>
              <a:gd name="connsiteY3-36" fmla="*/ 21600 h 21600"/>
              <a:gd name="connsiteX4-37" fmla="*/ 2498 w 19890"/>
              <a:gd name="connsiteY4-38" fmla="*/ 21600 h 21600"/>
              <a:gd name="connsiteX5-39" fmla="*/ 0 w 19890"/>
              <a:gd name="connsiteY5-40" fmla="*/ 11308 h 21600"/>
              <a:gd name="connsiteX6-41" fmla="*/ 2498 w 19890"/>
              <a:gd name="connsiteY6-42" fmla="*/ 0 h 21600"/>
              <a:gd name="connsiteX0-43" fmla="*/ 2742 w 20134"/>
              <a:gd name="connsiteY0-44" fmla="*/ 0 h 21600"/>
              <a:gd name="connsiteX1-45" fmla="*/ 17392 w 20134"/>
              <a:gd name="connsiteY1-46" fmla="*/ 0 h 21600"/>
              <a:gd name="connsiteX2-47" fmla="*/ 20134 w 20134"/>
              <a:gd name="connsiteY2-48" fmla="*/ 11054 h 21600"/>
              <a:gd name="connsiteX3-49" fmla="*/ 17392 w 20134"/>
              <a:gd name="connsiteY3-50" fmla="*/ 21600 h 21600"/>
              <a:gd name="connsiteX4-51" fmla="*/ 2742 w 20134"/>
              <a:gd name="connsiteY4-52" fmla="*/ 21600 h 21600"/>
              <a:gd name="connsiteX5-53" fmla="*/ 0 w 20134"/>
              <a:gd name="connsiteY5-54" fmla="*/ 11562 h 21600"/>
              <a:gd name="connsiteX6-55" fmla="*/ 2742 w 20134"/>
              <a:gd name="connsiteY6-56" fmla="*/ 0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34" h="21600">
                <a:moveTo>
                  <a:pt x="2742" y="0"/>
                </a:moveTo>
                <a:lnTo>
                  <a:pt x="17392" y="0"/>
                </a:lnTo>
                <a:cubicBezTo>
                  <a:pt x="19311" y="0"/>
                  <a:pt x="20134" y="5089"/>
                  <a:pt x="20134" y="11054"/>
                </a:cubicBezTo>
                <a:cubicBezTo>
                  <a:pt x="20134" y="17019"/>
                  <a:pt x="19311" y="21600"/>
                  <a:pt x="17392" y="21600"/>
                </a:cubicBezTo>
                <a:lnTo>
                  <a:pt x="2742" y="21600"/>
                </a:lnTo>
                <a:cubicBezTo>
                  <a:pt x="823" y="21600"/>
                  <a:pt x="0" y="17527"/>
                  <a:pt x="0" y="11562"/>
                </a:cubicBezTo>
                <a:cubicBezTo>
                  <a:pt x="0" y="5597"/>
                  <a:pt x="823" y="0"/>
                  <a:pt x="274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600" b="1" spc="300" dirty="0">
                <a:solidFill>
                  <a:srgbClr val="3D589F"/>
                </a:solidFill>
                <a:latin typeface="微软雅黑" panose="020B0503020204020204" charset="-122"/>
                <a:ea typeface="微软雅黑" panose="020B0503020204020204" charset="-122"/>
              </a:rPr>
              <a:t>高中语文 选择性必修  下册</a:t>
            </a:r>
            <a:r>
              <a:rPr kumimoji="1" lang="en-US" altLang="zh-CN" sz="2600" b="1" spc="300" dirty="0">
                <a:solidFill>
                  <a:srgbClr val="3D589F"/>
                </a:solidFill>
                <a:latin typeface="微软雅黑" panose="020B0503020204020204" charset="-122"/>
                <a:ea typeface="微软雅黑" panose="020B0503020204020204" charset="-122"/>
              </a:rPr>
              <a:t> RJ</a:t>
            </a:r>
            <a:endParaRPr kumimoji="1" lang="en-US" altLang="zh-CN" sz="2600" b="1" spc="300" dirty="0">
              <a:solidFill>
                <a:srgbClr val="3D589F"/>
              </a:solidFill>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4.</a:t>
            </a:r>
            <a:r>
              <a:rPr lang="zh-CN" altLang="en-US"/>
              <a:t>下列句子中有使动用法的一句是</a:t>
            </a:r>
            <a:r>
              <a:rPr lang="en-US" altLang="zh-CN"/>
              <a:t>	(</a:t>
            </a:r>
            <a:r>
              <a:rPr lang="zh-CN" altLang="en-US"/>
              <a:t>　　</a:t>
            </a:r>
            <a:r>
              <a:rPr lang="en-US" altLang="zh-CN"/>
              <a:t>)</a:t>
            </a:r>
            <a:endParaRPr lang="en-US" altLang="zh-CN"/>
          </a:p>
          <a:p>
            <a:pPr>
              <a:lnSpc>
                <a:spcPct val="150000"/>
              </a:lnSpc>
            </a:pPr>
            <a:r>
              <a:rPr lang="en-US" altLang="zh-CN"/>
              <a:t>A.</a:t>
            </a:r>
            <a:r>
              <a:rPr lang="zh-CN" altLang="en-US"/>
              <a:t>足以极视听之娱</a:t>
            </a:r>
            <a:endParaRPr lang="zh-CN" altLang="en-US"/>
          </a:p>
          <a:p>
            <a:pPr>
              <a:lnSpc>
                <a:spcPct val="150000"/>
              </a:lnSpc>
            </a:pPr>
            <a:r>
              <a:rPr lang="en-US" altLang="zh-CN"/>
              <a:t>B.</a:t>
            </a:r>
            <a:r>
              <a:rPr lang="zh-CN" altLang="en-US"/>
              <a:t>眄庭柯以怡颜</a:t>
            </a:r>
            <a:endParaRPr lang="zh-CN" altLang="en-US"/>
          </a:p>
          <a:p>
            <a:pPr>
              <a:lnSpc>
                <a:spcPct val="150000"/>
              </a:lnSpc>
            </a:pPr>
            <a:r>
              <a:rPr lang="en-US" altLang="zh-CN"/>
              <a:t>C.</a:t>
            </a:r>
            <a:r>
              <a:rPr lang="zh-CN" altLang="en-US"/>
              <a:t>时矫首而遐观</a:t>
            </a:r>
            <a:endParaRPr lang="zh-CN" altLang="en-US"/>
          </a:p>
          <a:p>
            <a:pPr>
              <a:lnSpc>
                <a:spcPct val="150000"/>
              </a:lnSpc>
            </a:pPr>
            <a:r>
              <a:rPr lang="en-US" altLang="zh-CN"/>
              <a:t>D.</a:t>
            </a:r>
            <a:r>
              <a:rPr lang="zh-CN" altLang="en-US"/>
              <a:t>或命巾车</a:t>
            </a:r>
            <a:r>
              <a:rPr lang="en-US" altLang="zh-CN"/>
              <a:t>，</a:t>
            </a:r>
            <a:r>
              <a:rPr lang="zh-CN" altLang="en-US"/>
              <a:t>或棹孤舟</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本题考查理解与现代汉语不同的用法的能力。</a:t>
            </a:r>
            <a:r>
              <a:rPr lang="en-US" altLang="zh-CN" dirty="0"/>
              <a:t>B</a:t>
            </a:r>
            <a:r>
              <a:rPr lang="zh-CN" altLang="en-US" dirty="0"/>
              <a:t>项</a:t>
            </a:r>
            <a:r>
              <a:rPr lang="en-US" altLang="zh-CN" dirty="0"/>
              <a:t>，</a:t>
            </a:r>
            <a:r>
              <a:rPr lang="en-US" altLang="zh-CN" dirty="0"/>
              <a:t>“</a:t>
            </a:r>
            <a:r>
              <a:rPr lang="zh-CN" altLang="en-US" dirty="0"/>
              <a:t>怡</a:t>
            </a:r>
            <a:r>
              <a:rPr lang="en-US" altLang="zh-CN" dirty="0"/>
              <a:t>”，</a:t>
            </a:r>
            <a:r>
              <a:rPr lang="zh-CN" altLang="en-US" dirty="0"/>
              <a:t>形容词的使动用法</a:t>
            </a:r>
            <a:r>
              <a:rPr lang="en-US" altLang="zh-CN" dirty="0"/>
              <a:t>，</a:t>
            </a:r>
            <a:r>
              <a:rPr lang="zh-CN" altLang="en-US" dirty="0"/>
              <a:t>使</a:t>
            </a:r>
            <a:r>
              <a:rPr lang="en-US" altLang="zh-CN" dirty="0"/>
              <a:t>……</a:t>
            </a:r>
            <a:r>
              <a:rPr lang="zh-CN" altLang="en-US" dirty="0"/>
              <a:t>愉快。</a:t>
            </a:r>
            <a:endParaRPr lang="zh-CN" altLang="en-US" dirty="0"/>
          </a:p>
        </p:txBody>
      </p:sp>
      <p:sp>
        <p:nvSpPr>
          <p:cNvPr id="18" name="文本框 17"/>
          <p:cNvSpPr txBox="1"/>
          <p:nvPr/>
        </p:nvSpPr>
        <p:spPr>
          <a:xfrm>
            <a:off x="4727575" y="1484630"/>
            <a:ext cx="505460" cy="454025"/>
          </a:xfrm>
          <a:prstGeom prst="rect">
            <a:avLst/>
          </a:prstGeom>
          <a:noFill/>
        </p:spPr>
        <p:txBody>
          <a:bodyPr wrap="square" rtlCol="0">
            <a:noAutofit/>
          </a:bodyPr>
          <a:p>
            <a:r>
              <a:rPr lang="en-US" altLang="zh-CN"/>
              <a:t>B</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5.</a:t>
            </a:r>
            <a:r>
              <a:rPr lang="zh-CN" altLang="en-US"/>
              <a:t>下列对课文中相关文化常识的理解</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癸丑</a:t>
            </a:r>
            <a:r>
              <a:rPr lang="en-US" altLang="zh-CN"/>
              <a:t>，</a:t>
            </a:r>
            <a:r>
              <a:rPr lang="zh-CN" altLang="en-US"/>
              <a:t>古人常用</a:t>
            </a:r>
            <a:r>
              <a:rPr lang="en-US" altLang="zh-CN"/>
              <a:t>“</a:t>
            </a:r>
            <a:r>
              <a:rPr lang="zh-CN" altLang="en-US"/>
              <a:t>天干</a:t>
            </a:r>
            <a:r>
              <a:rPr lang="en-US" altLang="zh-CN"/>
              <a:t>”</a:t>
            </a:r>
            <a:r>
              <a:rPr lang="zh-CN" altLang="en-US"/>
              <a:t>和</a:t>
            </a:r>
            <a:r>
              <a:rPr lang="en-US" altLang="zh-CN"/>
              <a:t>“</a:t>
            </a:r>
            <a:r>
              <a:rPr lang="zh-CN" altLang="en-US"/>
              <a:t>地支</a:t>
            </a:r>
            <a:r>
              <a:rPr lang="en-US" altLang="zh-CN"/>
              <a:t>”</a:t>
            </a:r>
            <a:r>
              <a:rPr lang="zh-CN" altLang="en-US"/>
              <a:t>循环相配来表示年月日的次序。这里用</a:t>
            </a:r>
            <a:r>
              <a:rPr lang="en-US" altLang="zh-CN"/>
              <a:t>“</a:t>
            </a:r>
            <a:r>
              <a:rPr lang="zh-CN" altLang="en-US"/>
              <a:t>癸丑</a:t>
            </a:r>
            <a:r>
              <a:rPr lang="en-US" altLang="zh-CN"/>
              <a:t>”</a:t>
            </a:r>
            <a:r>
              <a:rPr lang="zh-CN" altLang="en-US"/>
              <a:t>来纪年</a:t>
            </a:r>
            <a:r>
              <a:rPr lang="en-US" altLang="zh-CN"/>
              <a:t>，</a:t>
            </a:r>
            <a:r>
              <a:rPr lang="zh-CN" altLang="en-US"/>
              <a:t>指永和九年。</a:t>
            </a:r>
            <a:endParaRPr lang="zh-CN" altLang="en-US"/>
          </a:p>
          <a:p>
            <a:pPr>
              <a:lnSpc>
                <a:spcPct val="150000"/>
              </a:lnSpc>
            </a:pPr>
            <a:r>
              <a:rPr lang="en-US" altLang="zh-CN"/>
              <a:t>B.</a:t>
            </a:r>
            <a:r>
              <a:rPr lang="zh-CN" altLang="en-US"/>
              <a:t>禊事</a:t>
            </a:r>
            <a:r>
              <a:rPr lang="en-US" altLang="zh-CN"/>
              <a:t>，</a:t>
            </a:r>
            <a:r>
              <a:rPr lang="zh-CN" altLang="en-US"/>
              <a:t>古代的一种风俗</a:t>
            </a:r>
            <a:r>
              <a:rPr lang="en-US" altLang="zh-CN"/>
              <a:t>，</a:t>
            </a:r>
            <a:r>
              <a:rPr lang="zh-CN" altLang="en-US"/>
              <a:t>七月七日人们到水边洗濯、嬉游</a:t>
            </a:r>
            <a:r>
              <a:rPr lang="en-US" altLang="zh-CN"/>
              <a:t>，</a:t>
            </a:r>
            <a:r>
              <a:rPr lang="zh-CN" altLang="en-US"/>
              <a:t>以祈福消灾。禊</a:t>
            </a:r>
            <a:r>
              <a:rPr lang="en-US" altLang="zh-CN"/>
              <a:t>，</a:t>
            </a:r>
            <a:r>
              <a:rPr lang="zh-CN" altLang="en-US"/>
              <a:t>一种祭礼。</a:t>
            </a:r>
            <a:endParaRPr lang="zh-CN" altLang="en-US"/>
          </a:p>
          <a:p>
            <a:pPr>
              <a:lnSpc>
                <a:spcPct val="150000"/>
              </a:lnSpc>
            </a:pPr>
            <a:r>
              <a:rPr lang="en-US" altLang="zh-CN"/>
              <a:t>C.</a:t>
            </a:r>
            <a:r>
              <a:rPr lang="zh-CN" altLang="en-US"/>
              <a:t>辞</a:t>
            </a:r>
            <a:r>
              <a:rPr lang="en-US" altLang="zh-CN"/>
              <a:t>，</a:t>
            </a:r>
            <a:r>
              <a:rPr lang="zh-CN" altLang="en-US"/>
              <a:t>是介乎诗歌和散文之间的一种文体。因为起源于战国时的楚国</a:t>
            </a:r>
            <a:r>
              <a:rPr lang="en-US" altLang="zh-CN"/>
              <a:t>，</a:t>
            </a:r>
            <a:r>
              <a:rPr lang="zh-CN" altLang="en-US"/>
              <a:t>也叫楚辞、楚辞体。到了汉代</a:t>
            </a:r>
            <a:r>
              <a:rPr lang="en-US" altLang="zh-CN"/>
              <a:t>，</a:t>
            </a:r>
            <a:r>
              <a:rPr lang="zh-CN" altLang="en-US"/>
              <a:t>人们一般将辞赋并称。这种文体</a:t>
            </a:r>
            <a:r>
              <a:rPr lang="en-US" altLang="zh-CN"/>
              <a:t>，</a:t>
            </a:r>
            <a:r>
              <a:rPr lang="zh-CN" altLang="en-US"/>
              <a:t>富有抒情的浪漫色彩</a:t>
            </a:r>
            <a:r>
              <a:rPr lang="en-US" altLang="zh-CN"/>
              <a:t>，</a:t>
            </a:r>
            <a:r>
              <a:rPr lang="zh-CN" altLang="en-US"/>
              <a:t>很像诗</a:t>
            </a:r>
            <a:r>
              <a:rPr lang="en-US" altLang="zh-CN"/>
              <a:t>，</a:t>
            </a:r>
            <a:r>
              <a:rPr lang="zh-CN" altLang="en-US"/>
              <a:t>但是押韵和句式比较自由。</a:t>
            </a:r>
            <a:endParaRPr lang="zh-CN" altLang="en-US"/>
          </a:p>
          <a:p>
            <a:pPr>
              <a:lnSpc>
                <a:spcPct val="150000"/>
              </a:lnSpc>
            </a:pPr>
            <a:r>
              <a:rPr lang="en-US" altLang="zh-CN"/>
              <a:t>D.</a:t>
            </a:r>
            <a:r>
              <a:rPr lang="zh-CN" altLang="en-US"/>
              <a:t>毛泽东有诗云</a:t>
            </a:r>
            <a:r>
              <a:rPr lang="en-US" altLang="zh-CN"/>
              <a:t>“</a:t>
            </a:r>
            <a:r>
              <a:rPr lang="zh-CN" altLang="en-US"/>
              <a:t>陶令不知何处去</a:t>
            </a:r>
            <a:r>
              <a:rPr lang="en-US" altLang="zh-CN"/>
              <a:t>，</a:t>
            </a:r>
            <a:r>
              <a:rPr lang="zh-CN" altLang="en-US"/>
              <a:t>桃花源里可耕田</a:t>
            </a:r>
            <a:r>
              <a:rPr lang="en-US" altLang="zh-CN"/>
              <a:t>”，</a:t>
            </a:r>
            <a:r>
              <a:rPr lang="zh-CN" altLang="en-US"/>
              <a:t>这里的</a:t>
            </a:r>
            <a:r>
              <a:rPr lang="en-US" altLang="zh-CN"/>
              <a:t>“</a:t>
            </a:r>
            <a:r>
              <a:rPr lang="zh-CN" altLang="en-US"/>
              <a:t>陶令</a:t>
            </a:r>
            <a:r>
              <a:rPr lang="en-US" altLang="zh-CN"/>
              <a:t>”</a:t>
            </a:r>
            <a:r>
              <a:rPr lang="zh-CN" altLang="en-US"/>
              <a:t>就是陶渊明。因为他做过八十余天的彭泽县令</a:t>
            </a:r>
            <a:r>
              <a:rPr lang="en-US" altLang="zh-CN"/>
              <a:t>，</a:t>
            </a:r>
            <a:r>
              <a:rPr lang="zh-CN" altLang="en-US"/>
              <a:t>故以陶令相称。</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本题考查了解并掌握常见的古代文化知识的能力。</a:t>
            </a:r>
            <a:r>
              <a:rPr lang="en-US" altLang="zh-CN" dirty="0"/>
              <a:t>B</a:t>
            </a:r>
            <a:r>
              <a:rPr lang="zh-CN" altLang="en-US" dirty="0"/>
              <a:t>项</a:t>
            </a:r>
            <a:r>
              <a:rPr lang="en-US" altLang="zh-CN" dirty="0"/>
              <a:t>，</a:t>
            </a:r>
            <a:r>
              <a:rPr lang="en-US" altLang="zh-CN" dirty="0"/>
              <a:t>“</a:t>
            </a:r>
            <a:r>
              <a:rPr lang="zh-CN" altLang="en-US" dirty="0"/>
              <a:t>禊事</a:t>
            </a:r>
            <a:r>
              <a:rPr lang="en-US" altLang="zh-CN" dirty="0"/>
              <a:t>”，</a:t>
            </a:r>
            <a:r>
              <a:rPr lang="zh-CN" altLang="en-US" dirty="0"/>
              <a:t>古代民俗</a:t>
            </a:r>
            <a:r>
              <a:rPr lang="en-US" altLang="zh-CN" dirty="0"/>
              <a:t>，</a:t>
            </a:r>
            <a:r>
              <a:rPr lang="zh-CN" altLang="en-US" dirty="0"/>
              <a:t>三国魏以后</a:t>
            </a:r>
            <a:r>
              <a:rPr lang="en-US" altLang="zh-CN" dirty="0"/>
              <a:t>，</a:t>
            </a:r>
            <a:r>
              <a:rPr lang="zh-CN" altLang="en-US" dirty="0"/>
              <a:t>农历三月三日人们到水边嬉戏</a:t>
            </a:r>
            <a:r>
              <a:rPr lang="en-US" altLang="zh-CN" dirty="0"/>
              <a:t>，</a:t>
            </a:r>
            <a:r>
              <a:rPr lang="zh-CN" altLang="en-US" dirty="0"/>
              <a:t>以祓除不祥。由《兰亭集序》原文</a:t>
            </a:r>
            <a:r>
              <a:rPr lang="en-US" altLang="zh-CN" dirty="0"/>
              <a:t>“</a:t>
            </a:r>
            <a:r>
              <a:rPr lang="zh-CN" altLang="en-US" dirty="0"/>
              <a:t>暮春之初</a:t>
            </a:r>
            <a:r>
              <a:rPr lang="en-US" altLang="zh-CN" dirty="0"/>
              <a:t>”</a:t>
            </a:r>
            <a:r>
              <a:rPr lang="zh-CN" altLang="en-US" dirty="0"/>
              <a:t>也可断定不是</a:t>
            </a:r>
            <a:r>
              <a:rPr lang="en-US" altLang="zh-CN" dirty="0"/>
              <a:t>“</a:t>
            </a:r>
            <a:r>
              <a:rPr lang="zh-CN" altLang="en-US" dirty="0"/>
              <a:t>七月七日</a:t>
            </a:r>
            <a:r>
              <a:rPr lang="en-US" altLang="zh-CN" dirty="0"/>
              <a:t>”</a:t>
            </a:r>
            <a:r>
              <a:rPr lang="zh-CN" altLang="en-US" dirty="0"/>
              <a:t>。</a:t>
            </a:r>
            <a:endParaRPr lang="zh-CN" altLang="en-US" dirty="0"/>
          </a:p>
        </p:txBody>
      </p:sp>
      <p:sp>
        <p:nvSpPr>
          <p:cNvPr id="18" name="文本框 17"/>
          <p:cNvSpPr txBox="1"/>
          <p:nvPr/>
        </p:nvSpPr>
        <p:spPr>
          <a:xfrm>
            <a:off x="6527800" y="1463675"/>
            <a:ext cx="505460" cy="454025"/>
          </a:xfrm>
          <a:prstGeom prst="rect">
            <a:avLst/>
          </a:prstGeom>
          <a:noFill/>
        </p:spPr>
        <p:txBody>
          <a:bodyPr wrap="square" rtlCol="0">
            <a:noAutofit/>
          </a:bodyPr>
          <a:p>
            <a:r>
              <a:rPr lang="en-US" altLang="zh-CN"/>
              <a:t>B</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6.</a:t>
            </a:r>
            <a:r>
              <a:rPr lang="zh-CN" altLang="en-US" dirty="0">
                <a:sym typeface="+mn-ea"/>
              </a:rPr>
              <a:t>把下列句子翻译成现代汉语。</a:t>
            </a:r>
            <a:endParaRPr lang="zh-CN" altLang="en-US" dirty="0">
              <a:sym typeface="+mn-ea"/>
            </a:endParaRPr>
          </a:p>
          <a:p>
            <a:pPr>
              <a:lnSpc>
                <a:spcPct val="150000"/>
              </a:lnSpc>
            </a:pPr>
            <a:r>
              <a:rPr lang="en-US" altLang="zh-CN" dirty="0">
                <a:sym typeface="+mn-ea"/>
              </a:rPr>
              <a:t>(1)</a:t>
            </a:r>
            <a:r>
              <a:rPr lang="zh-CN" altLang="en-US" dirty="0">
                <a:sym typeface="+mn-ea"/>
              </a:rPr>
              <a:t>固知一死生为虚诞</a:t>
            </a:r>
            <a:r>
              <a:rPr lang="en-US" altLang="zh-CN" dirty="0">
                <a:sym typeface="+mn-ea"/>
              </a:rPr>
              <a:t>，</a:t>
            </a:r>
            <a:r>
              <a:rPr lang="zh-CN" altLang="en-US" dirty="0">
                <a:sym typeface="+mn-ea"/>
              </a:rPr>
              <a:t>齐彭殇为妄作。</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en-US"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42976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【答案】就知道把死和生等同起来的说法是不真实的</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把长寿和短命等同起来的说法是虚妄之谈。</a:t>
            </a:r>
            <a:endParaRPr lang="zh-CN" altLang="en-US" dirty="0">
              <a:solidFill>
                <a:srgbClr val="0070C0"/>
              </a:solidFill>
              <a:uFill>
                <a:solidFill>
                  <a:schemeClr val="bg1"/>
                </a:solidFill>
              </a:uFill>
            </a:endParaRPr>
          </a:p>
        </p:txBody>
      </p:sp>
      <p:sp>
        <p:nvSpPr>
          <p:cNvPr id="2" name="文本框 1"/>
          <p:cNvSpPr txBox="1"/>
          <p:nvPr/>
        </p:nvSpPr>
        <p:spPr>
          <a:xfrm>
            <a:off x="623570" y="328422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固</a:t>
            </a:r>
            <a:r>
              <a:rPr lang="en-US" altLang="zh-CN" dirty="0"/>
              <a:t>:</a:t>
            </a:r>
            <a:r>
              <a:rPr lang="zh-CN" altLang="en-US" dirty="0"/>
              <a:t>乃。一</a:t>
            </a:r>
            <a:r>
              <a:rPr lang="en-US" altLang="zh-CN" dirty="0"/>
              <a:t>:</a:t>
            </a:r>
            <a:r>
              <a:rPr lang="zh-CN" altLang="en-US" dirty="0"/>
              <a:t>把</a:t>
            </a:r>
            <a:r>
              <a:rPr lang="en-US" altLang="zh-CN" dirty="0"/>
              <a:t>……</a:t>
            </a:r>
            <a:r>
              <a:rPr lang="zh-CN" altLang="en-US" dirty="0"/>
              <a:t>看作一样。齐</a:t>
            </a:r>
            <a:r>
              <a:rPr lang="en-US" altLang="zh-CN" dirty="0"/>
              <a:t>:</a:t>
            </a:r>
            <a:r>
              <a:rPr lang="zh-CN" altLang="en-US" dirty="0"/>
              <a:t>把</a:t>
            </a:r>
            <a:r>
              <a:rPr lang="en-US" altLang="zh-CN" dirty="0"/>
              <a:t>……</a:t>
            </a:r>
            <a:r>
              <a:rPr lang="zh-CN" altLang="en-US" dirty="0"/>
              <a:t>看作相等。</a:t>
            </a:r>
            <a:r>
              <a:rPr lang="en-US" altLang="zh-CN" dirty="0"/>
              <a:t>(2)</a:t>
            </a:r>
            <a:r>
              <a:rPr lang="zh-CN" altLang="en-US" dirty="0"/>
              <a:t>悟</a:t>
            </a:r>
            <a:r>
              <a:rPr lang="en-US" altLang="zh-CN" dirty="0"/>
              <a:t>:</a:t>
            </a:r>
            <a:r>
              <a:rPr lang="zh-CN" altLang="en-US" dirty="0"/>
              <a:t>认识。谏</a:t>
            </a:r>
            <a:r>
              <a:rPr lang="en-US" altLang="zh-CN" dirty="0"/>
              <a:t>:</a:t>
            </a:r>
            <a:r>
              <a:rPr lang="zh-CN" altLang="en-US" dirty="0"/>
              <a:t>挽回。追</a:t>
            </a:r>
            <a:r>
              <a:rPr lang="en-US" altLang="zh-CN" dirty="0"/>
              <a:t>:</a:t>
            </a:r>
            <a:r>
              <a:rPr lang="zh-CN" altLang="en-US" dirty="0"/>
              <a:t>补救。</a:t>
            </a:r>
            <a:r>
              <a:rPr lang="en-US" altLang="zh-CN" dirty="0"/>
              <a:t>(3)</a:t>
            </a:r>
            <a:r>
              <a:rPr lang="zh-CN" altLang="en-US" dirty="0"/>
              <a:t>胡为</a:t>
            </a:r>
            <a:r>
              <a:rPr lang="en-US" altLang="zh-CN" dirty="0"/>
              <a:t>:</a:t>
            </a:r>
            <a:r>
              <a:rPr lang="zh-CN" altLang="en-US" dirty="0"/>
              <a:t>宾语前置</a:t>
            </a:r>
            <a:r>
              <a:rPr lang="en-US" altLang="zh-CN" dirty="0"/>
              <a:t>，</a:t>
            </a:r>
            <a:r>
              <a:rPr lang="zh-CN" altLang="en-US" dirty="0"/>
              <a:t>应为</a:t>
            </a:r>
            <a:r>
              <a:rPr lang="en-US" altLang="zh-CN" dirty="0"/>
              <a:t>“</a:t>
            </a:r>
            <a:r>
              <a:rPr lang="zh-CN" altLang="en-US" dirty="0"/>
              <a:t>为胡</a:t>
            </a:r>
            <a:r>
              <a:rPr lang="en-US" altLang="zh-CN" dirty="0"/>
              <a:t>”，</a:t>
            </a:r>
            <a:r>
              <a:rPr lang="zh-CN" altLang="en-US" dirty="0"/>
              <a:t>为什么。何之</a:t>
            </a:r>
            <a:r>
              <a:rPr lang="en-US" altLang="zh-CN" dirty="0"/>
              <a:t>:</a:t>
            </a:r>
            <a:r>
              <a:rPr lang="zh-CN" altLang="en-US" dirty="0"/>
              <a:t>宾语前置</a:t>
            </a:r>
            <a:r>
              <a:rPr lang="en-US" altLang="zh-CN" dirty="0"/>
              <a:t>，</a:t>
            </a:r>
            <a:r>
              <a:rPr lang="zh-CN" altLang="en-US" dirty="0"/>
              <a:t>应为</a:t>
            </a:r>
            <a:r>
              <a:rPr lang="en-US" altLang="zh-CN" dirty="0"/>
              <a:t>“</a:t>
            </a:r>
            <a:r>
              <a:rPr lang="zh-CN" altLang="en-US" dirty="0"/>
              <a:t>之何</a:t>
            </a:r>
            <a:r>
              <a:rPr lang="en-US" altLang="zh-CN" dirty="0"/>
              <a:t>”，</a:t>
            </a:r>
            <a:r>
              <a:rPr lang="zh-CN" altLang="en-US" dirty="0"/>
              <a:t>到哪里去。期</a:t>
            </a:r>
            <a:r>
              <a:rPr lang="en-US" altLang="zh-CN" dirty="0"/>
              <a:t>:</a:t>
            </a:r>
            <a:r>
              <a:rPr lang="zh-CN" altLang="en-US" dirty="0"/>
              <a:t>期求。</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a:t>(2)</a:t>
            </a:r>
            <a:r>
              <a:rPr lang="zh-CN" altLang="en-US"/>
              <a:t>悟已往之不谏</a:t>
            </a:r>
            <a:r>
              <a:rPr lang="en-US" altLang="zh-CN"/>
              <a:t>，</a:t>
            </a:r>
            <a:r>
              <a:rPr lang="zh-CN" altLang="en-US"/>
              <a:t>知来者之可追。</a:t>
            </a:r>
            <a:endParaRPr lang="zh-CN" altLang="en-US"/>
          </a:p>
          <a:p>
            <a:pPr>
              <a:lnSpc>
                <a:spcPct val="150000"/>
              </a:lnSpc>
            </a:pP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21449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我</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认识到过去的错误已经不可挽回</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知道未来的事还来得及补救。</a:t>
            </a:r>
            <a:endParaRPr lang="zh-CN" altLang="en-US" dirty="0">
              <a:solidFill>
                <a:srgbClr val="0070C0"/>
              </a:solidFill>
              <a:uFill>
                <a:solidFill>
                  <a:schemeClr val="bg1"/>
                </a:solidFill>
              </a:uFill>
            </a:endParaRPr>
          </a:p>
        </p:txBody>
      </p:sp>
      <p:sp>
        <p:nvSpPr>
          <p:cNvPr id="2" name="文本框 1"/>
          <p:cNvSpPr txBox="1"/>
          <p:nvPr/>
        </p:nvSpPr>
        <p:spPr>
          <a:xfrm>
            <a:off x="623570" y="299720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固</a:t>
            </a:r>
            <a:r>
              <a:rPr lang="en-US" altLang="zh-CN" dirty="0"/>
              <a:t>:</a:t>
            </a:r>
            <a:r>
              <a:rPr lang="zh-CN" altLang="en-US" dirty="0"/>
              <a:t>乃。一</a:t>
            </a:r>
            <a:r>
              <a:rPr lang="en-US" altLang="zh-CN" dirty="0"/>
              <a:t>:</a:t>
            </a:r>
            <a:r>
              <a:rPr lang="zh-CN" altLang="en-US" dirty="0"/>
              <a:t>把</a:t>
            </a:r>
            <a:r>
              <a:rPr lang="en-US" altLang="zh-CN" dirty="0"/>
              <a:t>……</a:t>
            </a:r>
            <a:r>
              <a:rPr lang="zh-CN" altLang="en-US" dirty="0"/>
              <a:t>看作一样。齐</a:t>
            </a:r>
            <a:r>
              <a:rPr lang="en-US" altLang="zh-CN" dirty="0"/>
              <a:t>:</a:t>
            </a:r>
            <a:r>
              <a:rPr lang="zh-CN" altLang="en-US" dirty="0"/>
              <a:t>把</a:t>
            </a:r>
            <a:r>
              <a:rPr lang="en-US" altLang="zh-CN" dirty="0"/>
              <a:t>……</a:t>
            </a:r>
            <a:r>
              <a:rPr lang="zh-CN" altLang="en-US" dirty="0"/>
              <a:t>看作相等。</a:t>
            </a:r>
            <a:r>
              <a:rPr lang="en-US" altLang="zh-CN" dirty="0"/>
              <a:t>(2)</a:t>
            </a:r>
            <a:r>
              <a:rPr lang="zh-CN" altLang="en-US" dirty="0"/>
              <a:t>悟</a:t>
            </a:r>
            <a:r>
              <a:rPr lang="en-US" altLang="zh-CN" dirty="0"/>
              <a:t>:</a:t>
            </a:r>
            <a:r>
              <a:rPr lang="zh-CN" altLang="en-US" dirty="0"/>
              <a:t>认识。谏</a:t>
            </a:r>
            <a:r>
              <a:rPr lang="en-US" altLang="zh-CN" dirty="0"/>
              <a:t>:</a:t>
            </a:r>
            <a:r>
              <a:rPr lang="zh-CN" altLang="en-US" dirty="0"/>
              <a:t>挽回。追</a:t>
            </a:r>
            <a:r>
              <a:rPr lang="en-US" altLang="zh-CN" dirty="0"/>
              <a:t>:</a:t>
            </a:r>
            <a:r>
              <a:rPr lang="zh-CN" altLang="en-US" dirty="0"/>
              <a:t>补救。</a:t>
            </a:r>
            <a:r>
              <a:rPr lang="en-US" altLang="zh-CN" dirty="0"/>
              <a:t>(3)</a:t>
            </a:r>
            <a:r>
              <a:rPr lang="zh-CN" altLang="en-US" dirty="0"/>
              <a:t>胡为</a:t>
            </a:r>
            <a:r>
              <a:rPr lang="en-US" altLang="zh-CN" dirty="0"/>
              <a:t>:</a:t>
            </a:r>
            <a:r>
              <a:rPr lang="zh-CN" altLang="en-US" dirty="0"/>
              <a:t>宾语前置</a:t>
            </a:r>
            <a:r>
              <a:rPr lang="en-US" altLang="zh-CN" dirty="0"/>
              <a:t>，</a:t>
            </a:r>
            <a:r>
              <a:rPr lang="zh-CN" altLang="en-US" dirty="0"/>
              <a:t>应为</a:t>
            </a:r>
            <a:r>
              <a:rPr lang="en-US" altLang="zh-CN" dirty="0"/>
              <a:t>“</a:t>
            </a:r>
            <a:r>
              <a:rPr lang="zh-CN" altLang="en-US" dirty="0"/>
              <a:t>为胡</a:t>
            </a:r>
            <a:r>
              <a:rPr lang="en-US" altLang="zh-CN" dirty="0"/>
              <a:t>”，</a:t>
            </a:r>
            <a:r>
              <a:rPr lang="zh-CN" altLang="en-US" dirty="0"/>
              <a:t>为什么。何之</a:t>
            </a:r>
            <a:r>
              <a:rPr lang="en-US" altLang="zh-CN" dirty="0"/>
              <a:t>:</a:t>
            </a:r>
            <a:r>
              <a:rPr lang="zh-CN" altLang="en-US" dirty="0"/>
              <a:t>宾语前置</a:t>
            </a:r>
            <a:r>
              <a:rPr lang="en-US" altLang="zh-CN" dirty="0"/>
              <a:t>，</a:t>
            </a:r>
            <a:r>
              <a:rPr lang="zh-CN" altLang="en-US" dirty="0"/>
              <a:t>应为</a:t>
            </a:r>
            <a:r>
              <a:rPr lang="en-US" altLang="zh-CN" dirty="0"/>
              <a:t>“</a:t>
            </a:r>
            <a:r>
              <a:rPr lang="zh-CN" altLang="en-US" dirty="0"/>
              <a:t>之何</a:t>
            </a:r>
            <a:r>
              <a:rPr lang="en-US" altLang="zh-CN" dirty="0"/>
              <a:t>”，</a:t>
            </a:r>
            <a:r>
              <a:rPr lang="zh-CN" altLang="en-US" dirty="0"/>
              <a:t>到哪里去。期</a:t>
            </a:r>
            <a:r>
              <a:rPr lang="en-US" altLang="zh-CN" dirty="0"/>
              <a:t>:</a:t>
            </a:r>
            <a:r>
              <a:rPr lang="zh-CN" altLang="en-US" dirty="0"/>
              <a:t>期求。</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(3)</a:t>
            </a:r>
            <a:r>
              <a:rPr lang="zh-CN" altLang="en-US" dirty="0">
                <a:sym typeface="+mn-ea"/>
              </a:rPr>
              <a:t>胡为乎遑遑欲何之</a:t>
            </a:r>
            <a:r>
              <a:rPr lang="en-US" altLang="zh-CN" dirty="0">
                <a:sym typeface="+mn-ea"/>
              </a:rPr>
              <a:t>?</a:t>
            </a:r>
            <a:r>
              <a:rPr lang="zh-CN" altLang="en-US" dirty="0">
                <a:sym typeface="+mn-ea"/>
              </a:rPr>
              <a:t>富贵非吾愿</a:t>
            </a:r>
            <a:r>
              <a:rPr lang="en-US" altLang="zh-CN" dirty="0">
                <a:sym typeface="+mn-ea"/>
              </a:rPr>
              <a:t>，</a:t>
            </a:r>
            <a:r>
              <a:rPr lang="zh-CN" altLang="en-US" dirty="0">
                <a:sym typeface="+mn-ea"/>
              </a:rPr>
              <a:t>帝乡不可期。</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zh-CN"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551815" y="414909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【答案】为什么心神惶惶不安</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到底想要到哪里去</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富贵不是我的心愿</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仙境不可期求。</a:t>
            </a:r>
            <a:endParaRPr lang="zh-CN" altLang="en-US" dirty="0">
              <a:solidFill>
                <a:srgbClr val="0070C0"/>
              </a:solidFill>
              <a:uFill>
                <a:solidFill>
                  <a:schemeClr val="bg1"/>
                </a:solidFill>
              </a:uFill>
            </a:endParaRPr>
          </a:p>
        </p:txBody>
      </p:sp>
      <p:sp>
        <p:nvSpPr>
          <p:cNvPr id="2" name="文本框 1"/>
          <p:cNvSpPr txBox="1"/>
          <p:nvPr/>
        </p:nvSpPr>
        <p:spPr>
          <a:xfrm>
            <a:off x="623570" y="299720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固</a:t>
            </a:r>
            <a:r>
              <a:rPr lang="en-US" altLang="zh-CN" dirty="0"/>
              <a:t>:</a:t>
            </a:r>
            <a:r>
              <a:rPr lang="zh-CN" altLang="en-US" dirty="0"/>
              <a:t>乃。一</a:t>
            </a:r>
            <a:r>
              <a:rPr lang="en-US" altLang="zh-CN" dirty="0"/>
              <a:t>:</a:t>
            </a:r>
            <a:r>
              <a:rPr lang="zh-CN" altLang="en-US" dirty="0"/>
              <a:t>把</a:t>
            </a:r>
            <a:r>
              <a:rPr lang="en-US" altLang="zh-CN" dirty="0"/>
              <a:t>……</a:t>
            </a:r>
            <a:r>
              <a:rPr lang="zh-CN" altLang="en-US" dirty="0"/>
              <a:t>看作一样。齐</a:t>
            </a:r>
            <a:r>
              <a:rPr lang="en-US" altLang="zh-CN" dirty="0"/>
              <a:t>:</a:t>
            </a:r>
            <a:r>
              <a:rPr lang="zh-CN" altLang="en-US" dirty="0"/>
              <a:t>把</a:t>
            </a:r>
            <a:r>
              <a:rPr lang="en-US" altLang="zh-CN" dirty="0"/>
              <a:t>……</a:t>
            </a:r>
            <a:r>
              <a:rPr lang="zh-CN" altLang="en-US" dirty="0"/>
              <a:t>看作相等。</a:t>
            </a:r>
            <a:r>
              <a:rPr lang="en-US" altLang="zh-CN" dirty="0"/>
              <a:t>(2)</a:t>
            </a:r>
            <a:r>
              <a:rPr lang="zh-CN" altLang="en-US" dirty="0"/>
              <a:t>悟</a:t>
            </a:r>
            <a:r>
              <a:rPr lang="en-US" altLang="zh-CN" dirty="0"/>
              <a:t>:</a:t>
            </a:r>
            <a:r>
              <a:rPr lang="zh-CN" altLang="en-US" dirty="0"/>
              <a:t>认识。谏</a:t>
            </a:r>
            <a:r>
              <a:rPr lang="en-US" altLang="zh-CN" dirty="0"/>
              <a:t>:</a:t>
            </a:r>
            <a:r>
              <a:rPr lang="zh-CN" altLang="en-US" dirty="0"/>
              <a:t>挽回。追</a:t>
            </a:r>
            <a:r>
              <a:rPr lang="en-US" altLang="zh-CN" dirty="0"/>
              <a:t>:</a:t>
            </a:r>
            <a:r>
              <a:rPr lang="zh-CN" altLang="en-US" dirty="0"/>
              <a:t>补救。</a:t>
            </a:r>
            <a:r>
              <a:rPr lang="en-US" altLang="zh-CN" dirty="0"/>
              <a:t>(3)</a:t>
            </a:r>
            <a:r>
              <a:rPr lang="zh-CN" altLang="en-US" dirty="0"/>
              <a:t>胡为</a:t>
            </a:r>
            <a:r>
              <a:rPr lang="en-US" altLang="zh-CN" dirty="0"/>
              <a:t>:</a:t>
            </a:r>
            <a:r>
              <a:rPr lang="zh-CN" altLang="en-US" dirty="0"/>
              <a:t>宾语前置</a:t>
            </a:r>
            <a:r>
              <a:rPr lang="en-US" altLang="zh-CN" dirty="0"/>
              <a:t>，</a:t>
            </a:r>
            <a:r>
              <a:rPr lang="zh-CN" altLang="en-US" dirty="0"/>
              <a:t>应为</a:t>
            </a:r>
            <a:r>
              <a:rPr lang="en-US" altLang="zh-CN" dirty="0"/>
              <a:t>“</a:t>
            </a:r>
            <a:r>
              <a:rPr lang="zh-CN" altLang="en-US" dirty="0"/>
              <a:t>为胡</a:t>
            </a:r>
            <a:r>
              <a:rPr lang="en-US" altLang="zh-CN" dirty="0"/>
              <a:t>”，</a:t>
            </a:r>
            <a:r>
              <a:rPr lang="zh-CN" altLang="en-US" dirty="0"/>
              <a:t>为什么。何之</a:t>
            </a:r>
            <a:r>
              <a:rPr lang="en-US" altLang="zh-CN" dirty="0"/>
              <a:t>:</a:t>
            </a:r>
            <a:r>
              <a:rPr lang="zh-CN" altLang="en-US" dirty="0"/>
              <a:t>宾语前置</a:t>
            </a:r>
            <a:r>
              <a:rPr lang="en-US" altLang="zh-CN" dirty="0"/>
              <a:t>，</a:t>
            </a:r>
            <a:r>
              <a:rPr lang="zh-CN" altLang="en-US" dirty="0"/>
              <a:t>应为</a:t>
            </a:r>
            <a:r>
              <a:rPr lang="en-US" altLang="zh-CN" dirty="0"/>
              <a:t>“</a:t>
            </a:r>
            <a:r>
              <a:rPr lang="zh-CN" altLang="en-US" dirty="0"/>
              <a:t>之何</a:t>
            </a:r>
            <a:r>
              <a:rPr lang="en-US" altLang="zh-CN" dirty="0"/>
              <a:t>”，</a:t>
            </a:r>
            <a:r>
              <a:rPr lang="zh-CN" altLang="en-US" dirty="0"/>
              <a:t>到哪里去。期</a:t>
            </a:r>
            <a:r>
              <a:rPr lang="en-US" altLang="zh-CN" dirty="0"/>
              <a:t>:</a:t>
            </a:r>
            <a:r>
              <a:rPr lang="zh-CN" altLang="en-US" dirty="0"/>
              <a:t>期求。</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268730"/>
            <a:ext cx="10287635" cy="3234055"/>
          </a:xfrm>
          <a:prstGeom prst="rect">
            <a:avLst/>
          </a:prstGeom>
          <a:noFill/>
        </p:spPr>
        <p:txBody>
          <a:bodyPr wrap="square" rtlCol="0">
            <a:noAutofit/>
          </a:bodyPr>
          <a:lstStyle/>
          <a:p>
            <a:pPr>
              <a:lnSpc>
                <a:spcPct val="150000"/>
              </a:lnSpc>
            </a:pPr>
            <a:r>
              <a:rPr lang="zh-CN" altLang="en-US"/>
              <a:t>文言文阅读</a:t>
            </a:r>
            <a:endParaRPr lang="zh-CN" altLang="en-US"/>
          </a:p>
          <a:p>
            <a:pPr algn="ctr">
              <a:lnSpc>
                <a:spcPct val="150000"/>
              </a:lnSpc>
            </a:pPr>
            <a:r>
              <a:rPr sz="2400" b="1" dirty="0">
                <a:latin typeface="黑体" panose="02010609060101010101" charset="-122"/>
                <a:ea typeface="黑体" panose="02010609060101010101" charset="-122"/>
                <a:cs typeface="黑体" panose="02010609060101010101" charset="-122"/>
              </a:rPr>
              <a:t>秋 声 赋</a:t>
            </a:r>
            <a:endParaRPr lang="zh-CN" altLang="en-US"/>
          </a:p>
          <a:p>
            <a:pPr algn="ctr">
              <a:lnSpc>
                <a:spcPct val="150000"/>
              </a:lnSpc>
            </a:pPr>
            <a:r>
              <a:rPr lang="zh-CN" altLang="en-US"/>
              <a:t>欧阳修</a:t>
            </a:r>
            <a:endParaRPr lang="zh-CN" altLang="en-US"/>
          </a:p>
          <a:p>
            <a:pPr algn="l">
              <a:lnSpc>
                <a:spcPct val="150000"/>
              </a:lnSpc>
            </a:pPr>
            <a:r>
              <a:rPr lang="en-US" altLang="zh-CN"/>
              <a:t>   </a:t>
            </a:r>
            <a:r>
              <a:rPr lang="en-US" altLang="zh-CN" sz="1600"/>
              <a:t> </a:t>
            </a:r>
            <a:r>
              <a:rPr lang="zh-CN" altLang="en-US" sz="1600"/>
              <a:t>欧阳子方夜读书</a:t>
            </a:r>
            <a:r>
              <a:rPr lang="en-US" altLang="zh-CN" sz="1600"/>
              <a:t>，</a:t>
            </a:r>
            <a:r>
              <a:rPr lang="zh-CN" altLang="en-US" sz="1600"/>
              <a:t>闻有声自西南来者</a:t>
            </a:r>
            <a:r>
              <a:rPr lang="en-US" altLang="zh-CN" sz="1600"/>
              <a:t>，</a:t>
            </a:r>
            <a:r>
              <a:rPr lang="zh-CN" altLang="en-US" sz="1600"/>
              <a:t>悚然而听之</a:t>
            </a:r>
            <a:r>
              <a:rPr lang="en-US" altLang="zh-CN" sz="1600"/>
              <a:t>，</a:t>
            </a:r>
            <a:r>
              <a:rPr lang="zh-CN" altLang="en-US" sz="1600"/>
              <a:t>曰</a:t>
            </a:r>
            <a:r>
              <a:rPr lang="en-US" altLang="zh-CN" sz="1600"/>
              <a:t>:“</a:t>
            </a:r>
            <a:r>
              <a:rPr lang="zh-CN" altLang="en-US" sz="1600"/>
              <a:t>异哉</a:t>
            </a:r>
            <a:r>
              <a:rPr lang="en-US" altLang="zh-CN" sz="1600"/>
              <a:t>!”</a:t>
            </a:r>
            <a:r>
              <a:rPr lang="zh-CN" altLang="en-US" sz="1600"/>
              <a:t>初淅沥以萧飒</a:t>
            </a:r>
            <a:r>
              <a:rPr lang="en-US" altLang="zh-CN" sz="1600"/>
              <a:t>，</a:t>
            </a:r>
            <a:r>
              <a:rPr lang="zh-CN" altLang="en-US" sz="1600"/>
              <a:t>忽奔腾而砰湃</a:t>
            </a:r>
            <a:r>
              <a:rPr lang="en-US" altLang="zh-CN" sz="1600"/>
              <a:t>，</a:t>
            </a:r>
            <a:r>
              <a:rPr lang="zh-CN" altLang="en-US" sz="1600"/>
              <a:t>如波涛夜惊</a:t>
            </a:r>
            <a:r>
              <a:rPr lang="en-US" altLang="zh-CN" sz="1600"/>
              <a:t>，</a:t>
            </a:r>
            <a:r>
              <a:rPr lang="zh-CN" altLang="en-US" sz="1600"/>
              <a:t>风雨骤至。其触于物也</a:t>
            </a:r>
            <a:r>
              <a:rPr lang="en-US" altLang="zh-CN" sz="1600"/>
              <a:t>，        </a:t>
            </a:r>
            <a:r>
              <a:rPr lang="zh-CN" altLang="en-US" sz="1600"/>
              <a:t>铮铮</a:t>
            </a:r>
            <a:r>
              <a:rPr lang="en-US" altLang="zh-CN" sz="1600"/>
              <a:t>，</a:t>
            </a:r>
            <a:r>
              <a:rPr lang="zh-CN" altLang="en-US" sz="1600"/>
              <a:t>金铁皆鸣</a:t>
            </a:r>
            <a:r>
              <a:rPr lang="en-US" altLang="zh-CN" sz="1600"/>
              <a:t>；</a:t>
            </a:r>
            <a:r>
              <a:rPr lang="zh-CN" altLang="en-US" sz="1600"/>
              <a:t>又如赴敌之兵</a:t>
            </a:r>
            <a:r>
              <a:rPr lang="en-US" altLang="zh-CN" sz="1600"/>
              <a:t>，</a:t>
            </a:r>
            <a:r>
              <a:rPr lang="zh-CN" altLang="en-US" sz="1600"/>
              <a:t>衔枚疾走</a:t>
            </a:r>
            <a:r>
              <a:rPr lang="en-US" altLang="zh-CN" sz="1600"/>
              <a:t>，</a:t>
            </a:r>
            <a:r>
              <a:rPr lang="zh-CN" altLang="en-US" sz="1600"/>
              <a:t>不闻号令</a:t>
            </a:r>
            <a:r>
              <a:rPr lang="en-US" altLang="zh-CN" sz="1600"/>
              <a:t>，</a:t>
            </a:r>
            <a:r>
              <a:rPr lang="zh-CN" altLang="en-US" sz="1600"/>
              <a:t>但闻人马之行声。予谓童子</a:t>
            </a:r>
            <a:r>
              <a:rPr lang="en-US" altLang="zh-CN" sz="1600"/>
              <a:t>:“</a:t>
            </a:r>
            <a:r>
              <a:rPr lang="zh-CN" altLang="en-US" sz="1600"/>
              <a:t>此何声也</a:t>
            </a:r>
            <a:r>
              <a:rPr lang="en-US" altLang="zh-CN" sz="1600"/>
              <a:t>?</a:t>
            </a:r>
            <a:r>
              <a:rPr lang="zh-CN" altLang="en-US" sz="1600"/>
              <a:t>汝出视之。</a:t>
            </a:r>
            <a:r>
              <a:rPr lang="en-US" altLang="zh-CN" sz="1600"/>
              <a:t>”</a:t>
            </a:r>
            <a:r>
              <a:rPr lang="zh-CN" altLang="en-US" sz="1600"/>
              <a:t>童子曰</a:t>
            </a:r>
            <a:r>
              <a:rPr lang="en-US" altLang="zh-CN" sz="1600"/>
              <a:t>:“</a:t>
            </a:r>
            <a:r>
              <a:rPr lang="zh-CN" altLang="en-US" sz="1600"/>
              <a:t>星月皎洁</a:t>
            </a:r>
            <a:r>
              <a:rPr lang="en-US" altLang="zh-CN" sz="1600"/>
              <a:t>，</a:t>
            </a:r>
            <a:r>
              <a:rPr lang="zh-CN" altLang="en-US" sz="1600"/>
              <a:t>明河在天</a:t>
            </a:r>
            <a:r>
              <a:rPr lang="en-US" altLang="zh-CN" sz="1600"/>
              <a:t>，</a:t>
            </a:r>
            <a:r>
              <a:rPr lang="zh-CN" altLang="en-US" sz="1600"/>
              <a:t>四无人声</a:t>
            </a:r>
            <a:r>
              <a:rPr lang="en-US" altLang="zh-CN" sz="1600"/>
              <a:t>，</a:t>
            </a:r>
            <a:r>
              <a:rPr lang="zh-CN" altLang="en-US" sz="1600"/>
              <a:t>声在树间。</a:t>
            </a:r>
            <a:r>
              <a:rPr lang="en-US" altLang="zh-CN" sz="1600"/>
              <a:t>”</a:t>
            </a:r>
            <a:endParaRPr lang="en-US" altLang="zh-CN" sz="1600"/>
          </a:p>
          <a:p>
            <a:pPr algn="l">
              <a:lnSpc>
                <a:spcPct val="150000"/>
              </a:lnSpc>
            </a:pPr>
            <a:r>
              <a:rPr lang="en-US" altLang="zh-CN" sz="1600"/>
              <a:t>    </a:t>
            </a:r>
            <a:r>
              <a:rPr lang="zh-CN" altLang="en-US" sz="1600"/>
              <a:t>予曰</a:t>
            </a:r>
            <a:r>
              <a:rPr lang="en-US" altLang="zh-CN" sz="1600"/>
              <a:t>:“</a:t>
            </a:r>
            <a:r>
              <a:rPr lang="zh-CN" altLang="en-US" sz="1600"/>
              <a:t>噫嘻悲哉</a:t>
            </a:r>
            <a:r>
              <a:rPr lang="en-US" altLang="zh-CN" sz="1600"/>
              <a:t>!</a:t>
            </a:r>
            <a:r>
              <a:rPr lang="zh-CN" altLang="en-US" sz="1600"/>
              <a:t>此秋声也</a:t>
            </a:r>
            <a:r>
              <a:rPr lang="en-US" altLang="zh-CN" sz="1600"/>
              <a:t>，</a:t>
            </a:r>
            <a:r>
              <a:rPr lang="zh-CN" altLang="en-US" sz="1600"/>
              <a:t>胡为而来哉</a:t>
            </a:r>
            <a:r>
              <a:rPr lang="en-US" altLang="zh-CN" sz="1600"/>
              <a:t>?</a:t>
            </a:r>
            <a:r>
              <a:rPr lang="zh-CN" altLang="en-US" sz="1600"/>
              <a:t>盖夫秋之为状也</a:t>
            </a:r>
            <a:r>
              <a:rPr lang="en-US" altLang="zh-CN" sz="1600"/>
              <a:t>:</a:t>
            </a:r>
            <a:r>
              <a:rPr lang="zh-CN" altLang="en-US" sz="1600"/>
              <a:t>其色惨淡</a:t>
            </a:r>
            <a:r>
              <a:rPr lang="en-US" altLang="zh-CN" sz="1600"/>
              <a:t>，</a:t>
            </a:r>
            <a:r>
              <a:rPr lang="zh-CN" altLang="en-US" sz="1600"/>
              <a:t>烟霏</a:t>
            </a:r>
            <a:r>
              <a:rPr lang="en-US" altLang="en-US" sz="1600" baseline="30000"/>
              <a:t>①</a:t>
            </a:r>
            <a:r>
              <a:rPr lang="zh-CN" altLang="en-US" sz="1600"/>
              <a:t>云敛</a:t>
            </a:r>
            <a:r>
              <a:rPr lang="en-US" altLang="zh-CN" sz="1600"/>
              <a:t>；</a:t>
            </a:r>
            <a:r>
              <a:rPr lang="zh-CN" altLang="en-US" sz="1600"/>
              <a:t>其容清明</a:t>
            </a:r>
            <a:r>
              <a:rPr lang="en-US" altLang="zh-CN" sz="1600"/>
              <a:t>，</a:t>
            </a:r>
            <a:r>
              <a:rPr lang="zh-CN" altLang="en-US" sz="1600"/>
              <a:t>天高日晶</a:t>
            </a:r>
            <a:r>
              <a:rPr lang="en-US" altLang="zh-CN" sz="1600"/>
              <a:t>；</a:t>
            </a:r>
            <a:r>
              <a:rPr lang="zh-CN" altLang="en-US" sz="1600"/>
              <a:t>其气栗冽</a:t>
            </a:r>
            <a:r>
              <a:rPr lang="en-US" altLang="zh-CN" sz="1600"/>
              <a:t>，</a:t>
            </a:r>
            <a:r>
              <a:rPr lang="zh-CN" altLang="en-US" sz="1600"/>
              <a:t>砭人肌骨</a:t>
            </a:r>
            <a:r>
              <a:rPr lang="en-US" altLang="zh-CN" sz="1600"/>
              <a:t>；</a:t>
            </a:r>
            <a:r>
              <a:rPr lang="zh-CN" altLang="en-US" sz="1600"/>
              <a:t>其意萧条</a:t>
            </a:r>
            <a:r>
              <a:rPr lang="en-US" altLang="zh-CN" sz="1600"/>
              <a:t>，</a:t>
            </a:r>
            <a:r>
              <a:rPr lang="zh-CN" altLang="en-US" sz="1600"/>
              <a:t>山川寂寥。故其为声也</a:t>
            </a:r>
            <a:r>
              <a:rPr lang="en-US" altLang="zh-CN" sz="1600"/>
              <a:t>，</a:t>
            </a:r>
            <a:r>
              <a:rPr lang="zh-CN" altLang="en-US" sz="1600"/>
              <a:t>凄凄切切</a:t>
            </a:r>
            <a:r>
              <a:rPr lang="en-US" altLang="zh-CN" sz="1600"/>
              <a:t>，</a:t>
            </a:r>
            <a:r>
              <a:rPr lang="zh-CN" altLang="en-US" sz="1600"/>
              <a:t>呼号愤发。丰草绿缛</a:t>
            </a:r>
            <a:r>
              <a:rPr lang="en-US" altLang="en-US" sz="1600" baseline="30000"/>
              <a:t>②</a:t>
            </a:r>
            <a:r>
              <a:rPr lang="zh-CN" altLang="en-US" sz="1600"/>
              <a:t>而争茂</a:t>
            </a:r>
            <a:r>
              <a:rPr lang="en-US" altLang="zh-CN" sz="1600"/>
              <a:t>，</a:t>
            </a:r>
            <a:r>
              <a:rPr lang="zh-CN" altLang="en-US" sz="1600"/>
              <a:t>佳木葱茏而可悦</a:t>
            </a:r>
            <a:r>
              <a:rPr lang="en-US" altLang="zh-CN" sz="1600"/>
              <a:t>；</a:t>
            </a:r>
            <a:r>
              <a:rPr lang="zh-CN" altLang="en-US" sz="1600"/>
              <a:t>草拂之而色变</a:t>
            </a:r>
            <a:r>
              <a:rPr lang="en-US" altLang="zh-CN" sz="1600"/>
              <a:t>，</a:t>
            </a:r>
            <a:r>
              <a:rPr lang="zh-CN" altLang="en-US" sz="1600"/>
              <a:t>木遭之而叶脱。其所以摧败零落者</a:t>
            </a:r>
            <a:r>
              <a:rPr lang="en-US" altLang="zh-CN" sz="1600"/>
              <a:t>，</a:t>
            </a:r>
            <a:r>
              <a:rPr lang="zh-CN" altLang="en-US" sz="1600"/>
              <a:t>乃其一气</a:t>
            </a:r>
            <a:r>
              <a:rPr lang="en-US" altLang="en-US" sz="1600" baseline="30000"/>
              <a:t>③</a:t>
            </a:r>
            <a:r>
              <a:rPr lang="zh-CN" altLang="en-US" sz="1600"/>
              <a:t>之余烈。夫秋</a:t>
            </a:r>
            <a:r>
              <a:rPr lang="en-US" altLang="zh-CN" sz="1600"/>
              <a:t>，</a:t>
            </a:r>
            <a:r>
              <a:rPr lang="zh-CN" altLang="en-US" sz="1600"/>
              <a:t>刑官也</a:t>
            </a:r>
            <a:r>
              <a:rPr lang="en-US" altLang="zh-CN" sz="1600"/>
              <a:t>，</a:t>
            </a:r>
            <a:r>
              <a:rPr lang="zh-CN" altLang="en-US" sz="1600"/>
              <a:t>于时为阴</a:t>
            </a:r>
            <a:r>
              <a:rPr lang="en-US" altLang="zh-CN" sz="1600"/>
              <a:t>；</a:t>
            </a:r>
            <a:r>
              <a:rPr lang="zh-CN" altLang="en-US" sz="1600"/>
              <a:t>又兵象也</a:t>
            </a:r>
            <a:r>
              <a:rPr lang="en-US" altLang="zh-CN" sz="1600"/>
              <a:t>，</a:t>
            </a:r>
            <a:r>
              <a:rPr lang="zh-CN" altLang="en-US" sz="1600"/>
              <a:t>于行用金</a:t>
            </a:r>
            <a:r>
              <a:rPr lang="en-US" altLang="zh-CN" sz="1600"/>
              <a:t>，</a:t>
            </a:r>
            <a:r>
              <a:rPr lang="zh-CN" altLang="en-US" sz="1600"/>
              <a:t>是谓天地之义气</a:t>
            </a:r>
            <a:r>
              <a:rPr lang="en-US" altLang="en-US" sz="1600" baseline="30000"/>
              <a:t>④</a:t>
            </a:r>
            <a:r>
              <a:rPr lang="en-US" altLang="zh-CN" sz="1600"/>
              <a:t>，</a:t>
            </a:r>
            <a:r>
              <a:rPr lang="zh-CN" altLang="en-US" sz="1600"/>
              <a:t>常以肃杀而为心。</a:t>
            </a:r>
            <a:r>
              <a:rPr lang="zh-CN" altLang="en-US" sz="1600" u="wavy">
                <a:solidFill>
                  <a:schemeClr val="tx1"/>
                </a:solidFill>
                <a:uFillTx/>
              </a:rPr>
              <a:t>天之于物春生秋实故其在乐也商声主西方之音夷则</a:t>
            </a:r>
            <a:r>
              <a:rPr lang="en-US" altLang="zh-CN" sz="1600" u="wavy">
                <a:solidFill>
                  <a:schemeClr val="tx1"/>
                </a:solidFill>
                <a:uFillTx/>
              </a:rPr>
              <a:t> </a:t>
            </a:r>
            <a:r>
              <a:rPr lang="zh-CN" altLang="en-US" sz="1600" u="wavy">
                <a:solidFill>
                  <a:schemeClr val="tx1"/>
                </a:solidFill>
                <a:uFillTx/>
              </a:rPr>
              <a:t>为七月之律商</a:t>
            </a:r>
            <a:r>
              <a:rPr lang="en-US" altLang="zh-CN" sz="1600"/>
              <a:t>，</a:t>
            </a:r>
            <a:r>
              <a:rPr lang="zh-CN" altLang="en-US" sz="1600"/>
              <a:t>伤也</a:t>
            </a:r>
            <a:r>
              <a:rPr lang="en-US" altLang="zh-CN" sz="1600"/>
              <a:t>，</a:t>
            </a:r>
            <a:r>
              <a:rPr lang="zh-CN" altLang="en-US" sz="1600"/>
              <a:t>物既老而悲伤</a:t>
            </a:r>
            <a:r>
              <a:rPr lang="en-US" altLang="zh-CN" sz="1600"/>
              <a:t>；</a:t>
            </a:r>
            <a:r>
              <a:rPr lang="zh-CN" altLang="en-US" sz="1600"/>
              <a:t>夷，戮也</a:t>
            </a:r>
            <a:r>
              <a:rPr lang="en-US" altLang="zh-CN" sz="1600"/>
              <a:t>，</a:t>
            </a:r>
            <a:r>
              <a:rPr lang="zh-CN" altLang="en-US" sz="1600"/>
              <a:t>物过盛而当杀。</a:t>
            </a:r>
            <a:r>
              <a:rPr lang="en-US" altLang="zh-CN" sz="1600"/>
              <a:t>”</a:t>
            </a:r>
            <a:r>
              <a:rPr lang="en-US" altLang="en-US" sz="1600"/>
              <a:t> </a:t>
            </a: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custDataLst>
              <p:tags r:id="rId4"/>
            </p:custDataLst>
          </p:nvPr>
        </p:nvSpPr>
        <p:spPr>
          <a:xfrm>
            <a:off x="6353810" y="3356610"/>
            <a:ext cx="318135" cy="27305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3" name="文本框 2"/>
          <p:cNvSpPr txBox="1"/>
          <p:nvPr>
            <p:custDataLst>
              <p:tags r:id="rId5"/>
            </p:custDataLst>
          </p:nvPr>
        </p:nvSpPr>
        <p:spPr>
          <a:xfrm>
            <a:off x="6456045" y="4076700"/>
            <a:ext cx="318135" cy="27305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pic>
        <p:nvPicPr>
          <p:cNvPr id="269" name="image257.jpeg"/>
          <p:cNvPicPr>
            <a:picLocks noChangeAspect="1"/>
          </p:cNvPicPr>
          <p:nvPr/>
        </p:nvPicPr>
        <p:blipFill>
          <a:blip r:embed="rId6"/>
          <a:stretch>
            <a:fillRect/>
          </a:stretch>
        </p:blipFill>
        <p:spPr>
          <a:xfrm>
            <a:off x="2855595" y="3213100"/>
            <a:ext cx="262890" cy="198120"/>
          </a:xfrm>
          <a:prstGeom prst="rect">
            <a:avLst/>
          </a:prstGeom>
        </p:spPr>
      </p:pic>
      <p:pic>
        <p:nvPicPr>
          <p:cNvPr id="5" name="image257.jpeg"/>
          <p:cNvPicPr>
            <a:picLocks noChangeAspect="1"/>
          </p:cNvPicPr>
          <p:nvPr/>
        </p:nvPicPr>
        <p:blipFill>
          <a:blip r:embed="rId6"/>
          <a:stretch>
            <a:fillRect/>
          </a:stretch>
        </p:blipFill>
        <p:spPr>
          <a:xfrm>
            <a:off x="3143250" y="3213100"/>
            <a:ext cx="262890" cy="198120"/>
          </a:xfrm>
          <a:prstGeom prst="rect">
            <a:avLst/>
          </a:prstGeom>
        </p:spPr>
      </p:pic>
      <p:sp>
        <p:nvSpPr>
          <p:cNvPr id="6" name="文本框 5"/>
          <p:cNvSpPr txBox="1"/>
          <p:nvPr>
            <p:custDataLst>
              <p:tags r:id="rId7"/>
            </p:custDataLst>
          </p:nvPr>
        </p:nvSpPr>
        <p:spPr>
          <a:xfrm>
            <a:off x="6671945" y="4076700"/>
            <a:ext cx="318135" cy="27305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7" name="文本框 6"/>
          <p:cNvSpPr txBox="1"/>
          <p:nvPr>
            <p:custDataLst>
              <p:tags r:id="rId8"/>
            </p:custDataLst>
          </p:nvPr>
        </p:nvSpPr>
        <p:spPr>
          <a:xfrm>
            <a:off x="6528435" y="3356610"/>
            <a:ext cx="318135" cy="27305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8" name="文本框 7"/>
          <p:cNvSpPr txBox="1"/>
          <p:nvPr>
            <p:custDataLst>
              <p:tags r:id="rId9"/>
            </p:custDataLst>
          </p:nvPr>
        </p:nvSpPr>
        <p:spPr>
          <a:xfrm>
            <a:off x="7821930" y="4868545"/>
            <a:ext cx="318135" cy="27305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11" name="文本框 10"/>
          <p:cNvSpPr txBox="1"/>
          <p:nvPr>
            <p:custDataLst>
              <p:tags r:id="rId10"/>
            </p:custDataLst>
          </p:nvPr>
        </p:nvSpPr>
        <p:spPr>
          <a:xfrm>
            <a:off x="8068310" y="4868545"/>
            <a:ext cx="318135" cy="27305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287635" cy="3234055"/>
          </a:xfrm>
          <a:prstGeom prst="rect">
            <a:avLst/>
          </a:prstGeom>
          <a:noFill/>
        </p:spPr>
        <p:txBody>
          <a:bodyPr wrap="square" rtlCol="0">
            <a:noAutofit/>
          </a:bodyPr>
          <a:lstStyle/>
          <a:p>
            <a:pPr>
              <a:lnSpc>
                <a:spcPct val="150000"/>
              </a:lnSpc>
            </a:pPr>
            <a:r>
              <a:rPr lang="en-US" altLang="zh-CN"/>
              <a:t>     “</a:t>
            </a:r>
            <a:r>
              <a:rPr lang="zh-CN" altLang="en-US"/>
              <a:t>嗟乎</a:t>
            </a:r>
            <a:r>
              <a:rPr lang="en-US" altLang="zh-CN"/>
              <a:t>!</a:t>
            </a:r>
            <a:r>
              <a:rPr lang="zh-CN" altLang="en-US"/>
              <a:t>草木无情</a:t>
            </a:r>
            <a:r>
              <a:rPr lang="en-US" altLang="zh-CN"/>
              <a:t>，</a:t>
            </a:r>
            <a:r>
              <a:rPr lang="zh-CN" altLang="en-US"/>
              <a:t>有时飘零。人为动物</a:t>
            </a:r>
            <a:r>
              <a:rPr lang="en-US" altLang="zh-CN"/>
              <a:t>，</a:t>
            </a:r>
            <a:r>
              <a:rPr lang="zh-CN" altLang="en-US"/>
              <a:t>惟物之灵</a:t>
            </a:r>
            <a:r>
              <a:rPr lang="en-US" altLang="zh-CN"/>
              <a:t>；</a:t>
            </a:r>
            <a:r>
              <a:rPr lang="zh-CN" altLang="en-US" u="sng"/>
              <a:t>百忧感其心</a:t>
            </a:r>
            <a:r>
              <a:rPr lang="en-US" altLang="zh-CN" u="sng"/>
              <a:t>，</a:t>
            </a:r>
            <a:r>
              <a:rPr lang="zh-CN" altLang="en-US" u="sng"/>
              <a:t>万事劳其形</a:t>
            </a:r>
            <a:r>
              <a:rPr lang="en-US" altLang="zh-CN" u="sng"/>
              <a:t>；</a:t>
            </a:r>
            <a:r>
              <a:rPr lang="zh-CN" altLang="en-US" u="sng"/>
              <a:t>有动于中</a:t>
            </a:r>
            <a:r>
              <a:rPr lang="en-US" altLang="zh-CN" u="sng"/>
              <a:t>，</a:t>
            </a:r>
            <a:r>
              <a:rPr lang="zh-CN" altLang="en-US" u="sng"/>
              <a:t>必摇其精。</a:t>
            </a:r>
            <a:r>
              <a:rPr lang="zh-CN" altLang="en-US"/>
              <a:t>而况思其力之所不及</a:t>
            </a:r>
            <a:r>
              <a:rPr lang="en-US" altLang="zh-CN"/>
              <a:t>，</a:t>
            </a:r>
            <a:r>
              <a:rPr lang="zh-CN" altLang="en-US"/>
              <a:t>忧其智之所不能</a:t>
            </a:r>
            <a:r>
              <a:rPr lang="en-US" altLang="zh-CN"/>
              <a:t>；</a:t>
            </a:r>
            <a:r>
              <a:rPr lang="zh-CN" altLang="en-US"/>
              <a:t>宜其渥然丹者</a:t>
            </a:r>
            <a:r>
              <a:rPr lang="en-US" altLang="en-US" baseline="30000"/>
              <a:t>⑤</a:t>
            </a:r>
            <a:r>
              <a:rPr lang="zh-CN" altLang="en-US"/>
              <a:t>为槁木</a:t>
            </a:r>
            <a:r>
              <a:rPr lang="en-US" altLang="zh-CN"/>
              <a:t>，</a:t>
            </a:r>
            <a:r>
              <a:rPr lang="zh-CN" altLang="en-US"/>
              <a:t>黟然</a:t>
            </a:r>
            <a:r>
              <a:rPr lang="en-US" altLang="en-US" baseline="30000"/>
              <a:t>⑥</a:t>
            </a:r>
            <a:r>
              <a:rPr lang="zh-CN" altLang="en-US"/>
              <a:t>黑者为星星</a:t>
            </a:r>
            <a:r>
              <a:rPr lang="en-US" altLang="en-US" baseline="30000"/>
              <a:t>⑦</a:t>
            </a:r>
            <a:r>
              <a:rPr lang="zh-CN" altLang="en-US"/>
              <a:t>。奈何以非金石之质</a:t>
            </a:r>
            <a:r>
              <a:rPr lang="en-US" altLang="zh-CN"/>
              <a:t>，</a:t>
            </a:r>
            <a:r>
              <a:rPr lang="zh-CN" altLang="en-US"/>
              <a:t>欲与草木而争荣</a:t>
            </a:r>
            <a:r>
              <a:rPr lang="en-US" altLang="zh-CN"/>
              <a:t>?</a:t>
            </a:r>
            <a:r>
              <a:rPr lang="zh-CN" altLang="en-US"/>
              <a:t>念谁为之戕贼</a:t>
            </a:r>
            <a:r>
              <a:rPr lang="en-US" altLang="zh-CN"/>
              <a:t>，</a:t>
            </a:r>
            <a:r>
              <a:rPr lang="zh-CN" altLang="en-US"/>
              <a:t>亦何恨乎秋声</a:t>
            </a:r>
            <a:r>
              <a:rPr lang="en-US" altLang="zh-CN"/>
              <a:t>!”</a:t>
            </a:r>
            <a:endParaRPr lang="en-US" altLang="zh-CN"/>
          </a:p>
          <a:p>
            <a:pPr>
              <a:lnSpc>
                <a:spcPct val="150000"/>
              </a:lnSpc>
            </a:pPr>
            <a:r>
              <a:rPr lang="en-US" altLang="zh-CN"/>
              <a:t>    </a:t>
            </a:r>
            <a:r>
              <a:rPr lang="zh-CN" altLang="en-US"/>
              <a:t>童子莫对</a:t>
            </a:r>
            <a:r>
              <a:rPr lang="en-US" altLang="zh-CN"/>
              <a:t>，</a:t>
            </a:r>
            <a:r>
              <a:rPr lang="zh-CN" altLang="en-US"/>
              <a:t>垂头而睡。但闻四壁虫声唧唧</a:t>
            </a:r>
            <a:r>
              <a:rPr lang="en-US" altLang="zh-CN"/>
              <a:t>，</a:t>
            </a:r>
            <a:r>
              <a:rPr lang="zh-CN" altLang="en-US"/>
              <a:t>如助予之叹息。</a:t>
            </a:r>
            <a:endParaRPr lang="zh-CN" altLang="en-US"/>
          </a:p>
          <a:p>
            <a:pPr>
              <a:lnSpc>
                <a:spcPct val="150000"/>
              </a:lnSpc>
            </a:pPr>
            <a:r>
              <a:rPr lang="zh-CN" altLang="en-US"/>
              <a:t>【注】</a:t>
            </a:r>
            <a:r>
              <a:rPr lang="en-US" altLang="en-US"/>
              <a:t>①</a:t>
            </a:r>
            <a:r>
              <a:rPr lang="zh-CN" altLang="en-US"/>
              <a:t>霏</a:t>
            </a:r>
            <a:r>
              <a:rPr lang="en-US" altLang="zh-CN"/>
              <a:t>:</a:t>
            </a:r>
            <a:r>
              <a:rPr lang="zh-CN" altLang="en-US"/>
              <a:t>飞散</a:t>
            </a:r>
            <a:r>
              <a:rPr lang="en-US" altLang="zh-CN"/>
              <a:t>，</a:t>
            </a:r>
            <a:r>
              <a:rPr lang="zh-CN" altLang="en-US"/>
              <a:t>消散。</a:t>
            </a:r>
            <a:r>
              <a:rPr lang="en-US" altLang="en-US"/>
              <a:t>②</a:t>
            </a:r>
            <a:r>
              <a:rPr lang="zh-CN" altLang="en-US"/>
              <a:t>缛</a:t>
            </a:r>
            <a:r>
              <a:rPr lang="en-US" altLang="zh-CN"/>
              <a:t>:</a:t>
            </a:r>
            <a:r>
              <a:rPr lang="zh-CN" altLang="en-US"/>
              <a:t>繁密。</a:t>
            </a:r>
            <a:r>
              <a:rPr lang="en-US" altLang="en-US"/>
              <a:t>③</a:t>
            </a:r>
            <a:r>
              <a:rPr lang="zh-CN" altLang="en-US"/>
              <a:t>一气</a:t>
            </a:r>
            <a:r>
              <a:rPr lang="en-US" altLang="zh-CN"/>
              <a:t>:</a:t>
            </a:r>
            <a:r>
              <a:rPr lang="zh-CN" altLang="en-US"/>
              <a:t>秋气。</a:t>
            </a:r>
            <a:r>
              <a:rPr lang="en-US" altLang="en-US"/>
              <a:t>④</a:t>
            </a:r>
            <a:r>
              <a:rPr lang="zh-CN" altLang="en-US"/>
              <a:t>义气</a:t>
            </a:r>
            <a:r>
              <a:rPr lang="en-US" altLang="zh-CN"/>
              <a:t>:</a:t>
            </a:r>
            <a:r>
              <a:rPr lang="zh-CN" altLang="en-US"/>
              <a:t>刚正之气。</a:t>
            </a:r>
            <a:r>
              <a:rPr lang="en-US" altLang="en-US"/>
              <a:t>⑤</a:t>
            </a:r>
            <a:r>
              <a:rPr lang="zh-CN" altLang="en-US"/>
              <a:t>渥然丹者</a:t>
            </a:r>
            <a:r>
              <a:rPr lang="en-US" altLang="zh-CN"/>
              <a:t>:</a:t>
            </a:r>
            <a:r>
              <a:rPr lang="zh-CN" altLang="en-US"/>
              <a:t>指红润的面色。</a:t>
            </a:r>
            <a:r>
              <a:rPr lang="en-US" altLang="en-US"/>
              <a:t>⑥</a:t>
            </a:r>
            <a:r>
              <a:rPr lang="zh-CN" altLang="en-US"/>
              <a:t>黟</a:t>
            </a:r>
            <a:r>
              <a:rPr lang="en-US" altLang="zh-CN"/>
              <a:t>(y</a:t>
            </a:r>
            <a:r>
              <a:rPr lang="en-US" altLang="en-US"/>
              <a:t>ī</a:t>
            </a:r>
            <a:r>
              <a:rPr lang="en-US" altLang="zh-CN"/>
              <a:t>)</a:t>
            </a:r>
            <a:r>
              <a:rPr lang="zh-CN" altLang="en-US"/>
              <a:t>然</a:t>
            </a:r>
            <a:r>
              <a:rPr lang="en-US" altLang="zh-CN"/>
              <a:t>:</a:t>
            </a:r>
            <a:r>
              <a:rPr lang="zh-CN" altLang="en-US"/>
              <a:t>指乌黑的头发</a:t>
            </a:r>
            <a:r>
              <a:rPr lang="en-US" altLang="zh-CN"/>
              <a:t>，</a:t>
            </a:r>
            <a:r>
              <a:rPr lang="zh-CN" altLang="en-US"/>
              <a:t>比喻壮年。</a:t>
            </a:r>
            <a:r>
              <a:rPr lang="en-US" altLang="en-US"/>
              <a:t>⑦</a:t>
            </a:r>
            <a:r>
              <a:rPr lang="zh-CN" altLang="en-US"/>
              <a:t>星星</a:t>
            </a:r>
            <a:r>
              <a:rPr lang="en-US" altLang="zh-CN"/>
              <a:t>:</a:t>
            </a:r>
            <a:r>
              <a:rPr lang="zh-CN" altLang="en-US"/>
              <a:t>鬓发花白的样子</a:t>
            </a:r>
            <a:r>
              <a:rPr lang="en-US" altLang="zh-CN"/>
              <a:t>，</a:t>
            </a:r>
            <a:r>
              <a:rPr lang="zh-CN" altLang="en-US"/>
              <a:t>比喻年老。</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3" name="文本框 2"/>
          <p:cNvSpPr txBox="1"/>
          <p:nvPr>
            <p:custDataLst>
              <p:tags r:id="rId4"/>
            </p:custDataLst>
          </p:nvPr>
        </p:nvSpPr>
        <p:spPr>
          <a:xfrm>
            <a:off x="5736590" y="2492375"/>
            <a:ext cx="318135" cy="27305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7.</a:t>
            </a:r>
            <a:r>
              <a:rPr lang="zh-CN" altLang="en-US"/>
              <a:t>下列对文中画波浪线部分的断句</a:t>
            </a:r>
            <a:r>
              <a:rPr lang="en-US" altLang="zh-CN"/>
              <a:t>，</a:t>
            </a:r>
            <a:r>
              <a:rPr lang="zh-CN" altLang="en-US"/>
              <a:t>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天之于物</a:t>
            </a:r>
            <a:r>
              <a:rPr lang="en-US" altLang="zh-CN"/>
              <a:t>/</a:t>
            </a:r>
            <a:r>
              <a:rPr lang="zh-CN" altLang="en-US"/>
              <a:t>春生秋实故</a:t>
            </a:r>
            <a:r>
              <a:rPr lang="en-US" altLang="zh-CN"/>
              <a:t>/</a:t>
            </a:r>
            <a:r>
              <a:rPr lang="zh-CN" altLang="en-US"/>
              <a:t>其在乐也</a:t>
            </a:r>
            <a:r>
              <a:rPr lang="en-US" altLang="zh-CN"/>
              <a:t>/</a:t>
            </a:r>
            <a:r>
              <a:rPr lang="zh-CN" altLang="en-US"/>
              <a:t>商声主西方之音夷</a:t>
            </a:r>
            <a:r>
              <a:rPr lang="en-US" altLang="zh-CN"/>
              <a:t>/</a:t>
            </a:r>
            <a:r>
              <a:rPr lang="zh-CN" altLang="en-US"/>
              <a:t>则为七月之律</a:t>
            </a:r>
            <a:r>
              <a:rPr lang="en-US" altLang="zh-CN"/>
              <a:t>/</a:t>
            </a:r>
            <a:endParaRPr lang="en-US" altLang="zh-CN"/>
          </a:p>
          <a:p>
            <a:pPr>
              <a:lnSpc>
                <a:spcPct val="150000"/>
              </a:lnSpc>
            </a:pPr>
            <a:r>
              <a:rPr lang="en-US" altLang="zh-CN"/>
              <a:t>B.</a:t>
            </a:r>
            <a:r>
              <a:rPr lang="zh-CN" altLang="en-US"/>
              <a:t>天之于物</a:t>
            </a:r>
            <a:r>
              <a:rPr lang="en-US" altLang="zh-CN"/>
              <a:t>/</a:t>
            </a:r>
            <a:r>
              <a:rPr lang="zh-CN" altLang="en-US"/>
              <a:t>春生秋实</a:t>
            </a:r>
            <a:r>
              <a:rPr lang="en-US" altLang="zh-CN"/>
              <a:t>/</a:t>
            </a:r>
            <a:r>
              <a:rPr lang="zh-CN" altLang="en-US"/>
              <a:t>故其在乐也</a:t>
            </a:r>
            <a:r>
              <a:rPr lang="en-US" altLang="zh-CN"/>
              <a:t>/</a:t>
            </a:r>
            <a:r>
              <a:rPr lang="zh-CN" altLang="en-US"/>
              <a:t>商声主西方之音</a:t>
            </a:r>
            <a:r>
              <a:rPr lang="en-US" altLang="zh-CN"/>
              <a:t>/</a:t>
            </a:r>
            <a:r>
              <a:rPr lang="zh-CN" altLang="en-US"/>
              <a:t>夷则为七月之律</a:t>
            </a:r>
            <a:r>
              <a:rPr lang="en-US" altLang="zh-CN"/>
              <a:t>/</a:t>
            </a:r>
            <a:endParaRPr lang="en-US" altLang="zh-CN"/>
          </a:p>
          <a:p>
            <a:pPr>
              <a:lnSpc>
                <a:spcPct val="150000"/>
              </a:lnSpc>
            </a:pPr>
            <a:r>
              <a:rPr lang="en-US" altLang="zh-CN"/>
              <a:t>C.</a:t>
            </a:r>
            <a:r>
              <a:rPr lang="zh-CN" altLang="en-US"/>
              <a:t>天之于物</a:t>
            </a:r>
            <a:r>
              <a:rPr lang="en-US" altLang="zh-CN"/>
              <a:t>/</a:t>
            </a:r>
            <a:r>
              <a:rPr lang="zh-CN" altLang="en-US"/>
              <a:t>春生秋实</a:t>
            </a:r>
            <a:r>
              <a:rPr lang="en-US" altLang="zh-CN"/>
              <a:t>/</a:t>
            </a:r>
            <a:r>
              <a:rPr lang="zh-CN" altLang="en-US"/>
              <a:t>故其在乐也</a:t>
            </a:r>
            <a:r>
              <a:rPr lang="en-US" altLang="zh-CN"/>
              <a:t>/</a:t>
            </a:r>
            <a:r>
              <a:rPr lang="zh-CN" altLang="en-US"/>
              <a:t>商声主西方之音夷</a:t>
            </a:r>
            <a:r>
              <a:rPr lang="en-US" altLang="zh-CN"/>
              <a:t>/</a:t>
            </a:r>
            <a:r>
              <a:rPr lang="zh-CN" altLang="en-US"/>
              <a:t>则为七月之律</a:t>
            </a:r>
            <a:r>
              <a:rPr lang="en-US" altLang="zh-CN"/>
              <a:t>/</a:t>
            </a:r>
            <a:endParaRPr lang="en-US" altLang="zh-CN"/>
          </a:p>
          <a:p>
            <a:pPr>
              <a:lnSpc>
                <a:spcPct val="150000"/>
              </a:lnSpc>
            </a:pPr>
            <a:r>
              <a:rPr lang="en-US" altLang="zh-CN"/>
              <a:t>D.</a:t>
            </a:r>
            <a:r>
              <a:rPr lang="zh-CN" altLang="en-US"/>
              <a:t>天之于物</a:t>
            </a:r>
            <a:r>
              <a:rPr lang="en-US" altLang="zh-CN"/>
              <a:t>/</a:t>
            </a:r>
            <a:r>
              <a:rPr lang="zh-CN" altLang="en-US"/>
              <a:t>春生秋实故</a:t>
            </a:r>
            <a:r>
              <a:rPr lang="en-US" altLang="zh-CN"/>
              <a:t>/</a:t>
            </a:r>
            <a:r>
              <a:rPr lang="zh-CN" altLang="en-US"/>
              <a:t>其在乐也</a:t>
            </a:r>
            <a:r>
              <a:rPr lang="en-US" altLang="zh-CN"/>
              <a:t>/</a:t>
            </a:r>
            <a:r>
              <a:rPr lang="zh-CN" altLang="en-US"/>
              <a:t>商声主西方之音</a:t>
            </a:r>
            <a:r>
              <a:rPr lang="en-US" altLang="zh-CN"/>
              <a:t>/</a:t>
            </a:r>
            <a:r>
              <a:rPr lang="zh-CN" altLang="en-US"/>
              <a:t>夷则为七月之律</a:t>
            </a:r>
            <a:r>
              <a:rPr lang="en-US" altLang="zh-CN"/>
              <a:t>/</a:t>
            </a:r>
            <a:endParaRPr lang="en-US" altLang="zh-CN"/>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651375"/>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本题考查文言文断句的能力。</a:t>
            </a:r>
            <a:r>
              <a:rPr lang="en-US" altLang="zh-CN" dirty="0"/>
              <a:t>“</a:t>
            </a:r>
            <a:r>
              <a:rPr lang="zh-CN" altLang="en-US" dirty="0"/>
              <a:t>故</a:t>
            </a:r>
            <a:r>
              <a:rPr lang="en-US" altLang="zh-CN" dirty="0"/>
              <a:t>”</a:t>
            </a:r>
            <a:r>
              <a:rPr lang="zh-CN" altLang="en-US" dirty="0"/>
              <a:t>是连词</a:t>
            </a:r>
            <a:r>
              <a:rPr lang="en-US" altLang="zh-CN" dirty="0"/>
              <a:t>，</a:t>
            </a:r>
            <a:r>
              <a:rPr lang="zh-CN" altLang="en-US" dirty="0"/>
              <a:t>意思是</a:t>
            </a:r>
            <a:r>
              <a:rPr lang="en-US" altLang="zh-CN" dirty="0"/>
              <a:t>“</a:t>
            </a:r>
            <a:r>
              <a:rPr lang="zh-CN" altLang="en-US" dirty="0"/>
              <a:t>因此</a:t>
            </a:r>
            <a:r>
              <a:rPr lang="en-US" altLang="zh-CN" dirty="0"/>
              <a:t>”“</a:t>
            </a:r>
            <a:r>
              <a:rPr lang="zh-CN" altLang="en-US" dirty="0"/>
              <a:t>所以</a:t>
            </a:r>
            <a:r>
              <a:rPr lang="en-US" altLang="zh-CN" dirty="0"/>
              <a:t>”，</a:t>
            </a:r>
            <a:r>
              <a:rPr lang="zh-CN" altLang="en-US" dirty="0"/>
              <a:t>应在其前断开</a:t>
            </a:r>
            <a:r>
              <a:rPr lang="en-US" altLang="zh-CN" dirty="0"/>
              <a:t>，</a:t>
            </a:r>
            <a:r>
              <a:rPr lang="zh-CN" altLang="en-US" dirty="0"/>
              <a:t>据此排除</a:t>
            </a:r>
            <a:r>
              <a:rPr lang="en-US" altLang="zh-CN" dirty="0"/>
              <a:t>A</a:t>
            </a:r>
            <a:r>
              <a:rPr lang="zh-CN" altLang="en-US" dirty="0"/>
              <a:t>、</a:t>
            </a:r>
            <a:r>
              <a:rPr lang="en-US" altLang="zh-CN" dirty="0"/>
              <a:t>D</a:t>
            </a:r>
            <a:r>
              <a:rPr lang="zh-CN" altLang="en-US" dirty="0"/>
              <a:t>两项。</a:t>
            </a:r>
            <a:r>
              <a:rPr lang="en-US" altLang="zh-CN" dirty="0"/>
              <a:t>“</a:t>
            </a:r>
            <a:r>
              <a:rPr lang="zh-CN" altLang="en-US" dirty="0"/>
              <a:t>商声主西方之音</a:t>
            </a:r>
            <a:r>
              <a:rPr lang="en-US" altLang="zh-CN" dirty="0"/>
              <a:t>”</a:t>
            </a:r>
            <a:r>
              <a:rPr lang="zh-CN" altLang="en-US" dirty="0"/>
              <a:t>和</a:t>
            </a:r>
            <a:r>
              <a:rPr lang="en-US" altLang="zh-CN" dirty="0"/>
              <a:t>“</a:t>
            </a:r>
            <a:r>
              <a:rPr lang="zh-CN" altLang="en-US" dirty="0"/>
              <a:t>夷则为七月之律</a:t>
            </a:r>
            <a:r>
              <a:rPr lang="en-US" altLang="zh-CN" dirty="0"/>
              <a:t>”</a:t>
            </a:r>
            <a:r>
              <a:rPr lang="zh-CN" altLang="en-US" dirty="0"/>
              <a:t>结构一致</a:t>
            </a:r>
            <a:r>
              <a:rPr lang="en-US" altLang="zh-CN" dirty="0"/>
              <a:t>，</a:t>
            </a:r>
            <a:r>
              <a:rPr lang="zh-CN" altLang="en-US" dirty="0"/>
              <a:t>应在中间断开</a:t>
            </a:r>
            <a:r>
              <a:rPr lang="en-US" altLang="zh-CN" dirty="0"/>
              <a:t>，</a:t>
            </a:r>
            <a:r>
              <a:rPr lang="zh-CN" altLang="en-US" dirty="0"/>
              <a:t>据此排除</a:t>
            </a:r>
            <a:r>
              <a:rPr lang="en-US" altLang="zh-CN" dirty="0"/>
              <a:t>C</a:t>
            </a:r>
            <a:r>
              <a:rPr lang="zh-CN" altLang="en-US" dirty="0"/>
              <a:t>项。故选</a:t>
            </a:r>
            <a:r>
              <a:rPr lang="en-US" altLang="zh-CN" dirty="0"/>
              <a:t>B</a:t>
            </a:r>
            <a:r>
              <a:rPr lang="zh-CN" altLang="en-US" dirty="0"/>
              <a:t>。</a:t>
            </a:r>
            <a:endParaRPr lang="zh-CN" altLang="en-US" dirty="0"/>
          </a:p>
        </p:txBody>
      </p:sp>
      <p:sp>
        <p:nvSpPr>
          <p:cNvPr id="18" name="文本框 17"/>
          <p:cNvSpPr txBox="1"/>
          <p:nvPr/>
        </p:nvSpPr>
        <p:spPr>
          <a:xfrm>
            <a:off x="6527800" y="1484630"/>
            <a:ext cx="505460" cy="454025"/>
          </a:xfrm>
          <a:prstGeom prst="rect">
            <a:avLst/>
          </a:prstGeom>
          <a:noFill/>
        </p:spPr>
        <p:txBody>
          <a:bodyPr wrap="square" rtlCol="0">
            <a:noAutofit/>
          </a:bodyPr>
          <a:p>
            <a:r>
              <a:rPr lang="en-US" altLang="zh-CN"/>
              <a:t>B</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8.</a:t>
            </a:r>
            <a:r>
              <a:rPr lang="zh-CN" altLang="en-US"/>
              <a:t>下列对文中加点词语的相关内容的解说</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衔枚指在</a:t>
            </a:r>
            <a:r>
              <a:rPr lang="zh-CN" altLang="en-US"/>
              <a:t>口中横衔着枚</a:t>
            </a:r>
            <a:r>
              <a:rPr lang="en-US" altLang="zh-CN"/>
              <a:t>，</a:t>
            </a:r>
            <a:r>
              <a:rPr lang="zh-CN" altLang="en-US"/>
              <a:t>防止出声。枚的形状像筷子</a:t>
            </a:r>
            <a:r>
              <a:rPr lang="en-US" altLang="zh-CN"/>
              <a:t>，</a:t>
            </a:r>
            <a:r>
              <a:rPr lang="zh-CN" altLang="en-US"/>
              <a:t>是古代行军时用以禁止喧哗的器具。</a:t>
            </a:r>
            <a:endParaRPr lang="zh-CN" altLang="en-US"/>
          </a:p>
          <a:p>
            <a:pPr>
              <a:lnSpc>
                <a:spcPct val="150000"/>
              </a:lnSpc>
            </a:pPr>
            <a:r>
              <a:rPr lang="en-US" altLang="zh-CN"/>
              <a:t>B.</a:t>
            </a:r>
            <a:r>
              <a:rPr lang="zh-CN" altLang="en-US"/>
              <a:t>惨淡</a:t>
            </a:r>
            <a:r>
              <a:rPr lang="en-US" altLang="zh-CN"/>
              <a:t>，</a:t>
            </a:r>
            <a:r>
              <a:rPr lang="zh-CN" altLang="en-US"/>
              <a:t>文中指色调暗淡</a:t>
            </a:r>
            <a:r>
              <a:rPr lang="en-US" altLang="zh-CN"/>
              <a:t>，</a:t>
            </a:r>
            <a:r>
              <a:rPr lang="zh-CN" altLang="en-US"/>
              <a:t>现在一般指萧条、不景气或形容苦费心力</a:t>
            </a:r>
            <a:r>
              <a:rPr lang="en-US" altLang="zh-CN"/>
              <a:t>，</a:t>
            </a:r>
            <a:r>
              <a:rPr lang="zh-CN" altLang="en-US"/>
              <a:t>二者的意思不同。</a:t>
            </a:r>
            <a:endParaRPr lang="zh-CN" altLang="en-US"/>
          </a:p>
          <a:p>
            <a:pPr>
              <a:lnSpc>
                <a:spcPct val="150000"/>
              </a:lnSpc>
            </a:pPr>
            <a:r>
              <a:rPr lang="en-US" altLang="zh-CN"/>
              <a:t>C.</a:t>
            </a:r>
            <a:r>
              <a:rPr lang="zh-CN" altLang="en-US"/>
              <a:t>刑官</a:t>
            </a:r>
            <a:r>
              <a:rPr lang="en-US" altLang="zh-CN"/>
              <a:t>，</a:t>
            </a:r>
            <a:r>
              <a:rPr lang="zh-CN" altLang="en-US"/>
              <a:t>执掌刑狱的官。《周礼》把官职与天、地、春、夏、秋、冬相配</a:t>
            </a:r>
            <a:r>
              <a:rPr lang="en-US" altLang="zh-CN"/>
              <a:t>，</a:t>
            </a:r>
            <a:r>
              <a:rPr lang="zh-CN" altLang="en-US"/>
              <a:t>称为六官。秋有肃杀之气</a:t>
            </a:r>
            <a:r>
              <a:rPr lang="en-US" altLang="zh-CN"/>
              <a:t>，</a:t>
            </a:r>
            <a:r>
              <a:rPr lang="zh-CN" altLang="en-US"/>
              <a:t>所以把执掌刑狱的刑官分属于秋。</a:t>
            </a:r>
            <a:endParaRPr lang="zh-CN" altLang="en-US"/>
          </a:p>
          <a:p>
            <a:pPr>
              <a:lnSpc>
                <a:spcPct val="150000"/>
              </a:lnSpc>
            </a:pPr>
            <a:r>
              <a:rPr lang="en-US" altLang="zh-CN"/>
              <a:t>D.“</a:t>
            </a:r>
            <a:r>
              <a:rPr lang="zh-CN" altLang="en-US"/>
              <a:t>亦何恨乎秋声</a:t>
            </a:r>
            <a:r>
              <a:rPr lang="en-US" altLang="zh-CN"/>
              <a:t>”</a:t>
            </a:r>
            <a:r>
              <a:rPr lang="zh-CN" altLang="en-US"/>
              <a:t>的</a:t>
            </a:r>
            <a:r>
              <a:rPr lang="en-US" altLang="zh-CN"/>
              <a:t>“</a:t>
            </a:r>
            <a:r>
              <a:rPr lang="zh-CN" altLang="en-US"/>
              <a:t>恨</a:t>
            </a:r>
            <a:r>
              <a:rPr lang="en-US" altLang="zh-CN"/>
              <a:t>”</a:t>
            </a:r>
            <a:r>
              <a:rPr lang="zh-CN" altLang="en-US"/>
              <a:t>指遗憾</a:t>
            </a:r>
            <a:r>
              <a:rPr lang="en-US" altLang="zh-CN"/>
              <a:t>，</a:t>
            </a:r>
            <a:r>
              <a:rPr lang="zh-CN" altLang="en-US"/>
              <a:t>与《归去来兮辞</a:t>
            </a:r>
            <a:r>
              <a:rPr lang="en-US" altLang="zh-CN"/>
              <a:t>(</a:t>
            </a:r>
            <a:r>
              <a:rPr lang="zh-CN" altLang="en-US"/>
              <a:t>并序</a:t>
            </a:r>
            <a:r>
              <a:rPr lang="en-US" altLang="zh-CN"/>
              <a:t>)</a:t>
            </a:r>
            <a:r>
              <a:rPr lang="zh-CN" altLang="en-US"/>
              <a:t>》中</a:t>
            </a:r>
            <a:r>
              <a:rPr lang="en-US" altLang="zh-CN"/>
              <a:t>“</a:t>
            </a:r>
            <a:r>
              <a:rPr lang="zh-CN" altLang="en-US"/>
              <a:t>恨晨光之熹微</a:t>
            </a:r>
            <a:r>
              <a:rPr lang="en-US" altLang="zh-CN"/>
              <a:t>”</a:t>
            </a:r>
            <a:r>
              <a:rPr lang="zh-CN" altLang="en-US"/>
              <a:t>的</a:t>
            </a:r>
            <a:r>
              <a:rPr lang="en-US" altLang="zh-CN"/>
              <a:t>“</a:t>
            </a:r>
            <a:r>
              <a:rPr lang="zh-CN" altLang="en-US"/>
              <a:t>恨</a:t>
            </a:r>
            <a:r>
              <a:rPr lang="en-US" altLang="zh-CN"/>
              <a:t>”</a:t>
            </a:r>
            <a:r>
              <a:rPr lang="zh-CN" altLang="en-US"/>
              <a:t>意思不同。</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938395"/>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本题考查了解并掌握常见的古代文化知识和理解常见文言实词在文中的含义的能力。</a:t>
            </a:r>
            <a:r>
              <a:rPr lang="en-US" altLang="zh-CN" dirty="0"/>
              <a:t>D</a:t>
            </a:r>
            <a:r>
              <a:rPr lang="zh-CN" altLang="en-US" dirty="0"/>
              <a:t>项</a:t>
            </a:r>
            <a:r>
              <a:rPr lang="en-US" altLang="zh-CN" dirty="0"/>
              <a:t>，</a:t>
            </a:r>
            <a:r>
              <a:rPr lang="en-US" altLang="zh-CN" dirty="0"/>
              <a:t>“‘</a:t>
            </a:r>
            <a:r>
              <a:rPr lang="zh-CN" altLang="en-US" dirty="0"/>
              <a:t>亦何恨乎秋声</a:t>
            </a:r>
            <a:r>
              <a:rPr lang="en-US" altLang="zh-CN" dirty="0"/>
              <a:t>’</a:t>
            </a:r>
            <a:r>
              <a:rPr lang="zh-CN" altLang="en-US" dirty="0"/>
              <a:t>的</a:t>
            </a:r>
            <a:r>
              <a:rPr lang="en-US" altLang="zh-CN" dirty="0"/>
              <a:t>‘</a:t>
            </a:r>
            <a:r>
              <a:rPr lang="zh-CN" altLang="en-US" dirty="0"/>
              <a:t>恨</a:t>
            </a:r>
            <a:r>
              <a:rPr lang="en-US" altLang="zh-CN" dirty="0"/>
              <a:t>’</a:t>
            </a:r>
            <a:r>
              <a:rPr lang="zh-CN" altLang="en-US" dirty="0"/>
              <a:t>指遗憾</a:t>
            </a:r>
            <a:r>
              <a:rPr lang="en-US" altLang="zh-CN" dirty="0"/>
              <a:t>”</a:t>
            </a:r>
            <a:r>
              <a:rPr lang="zh-CN" altLang="en-US" dirty="0"/>
              <a:t>错</a:t>
            </a:r>
            <a:r>
              <a:rPr lang="en-US" altLang="zh-CN" dirty="0"/>
              <a:t>，</a:t>
            </a:r>
            <a:r>
              <a:rPr lang="zh-CN" altLang="en-US" dirty="0"/>
              <a:t>文中的</a:t>
            </a:r>
            <a:r>
              <a:rPr lang="en-US" altLang="zh-CN" dirty="0"/>
              <a:t>“</a:t>
            </a:r>
            <a:r>
              <a:rPr lang="zh-CN" altLang="en-US" dirty="0"/>
              <a:t>恨</a:t>
            </a:r>
            <a:r>
              <a:rPr lang="en-US" altLang="zh-CN" dirty="0"/>
              <a:t>”</a:t>
            </a:r>
            <a:r>
              <a:rPr lang="zh-CN" altLang="en-US" dirty="0"/>
              <a:t>是怨恨的意思</a:t>
            </a:r>
            <a:r>
              <a:rPr lang="en-US" altLang="zh-CN" dirty="0"/>
              <a:t>；</a:t>
            </a:r>
            <a:r>
              <a:rPr lang="en-US" altLang="zh-CN" dirty="0"/>
              <a:t>“</a:t>
            </a:r>
            <a:r>
              <a:rPr lang="zh-CN" altLang="en-US" dirty="0"/>
              <a:t>意思不同</a:t>
            </a:r>
            <a:r>
              <a:rPr lang="en-US" altLang="zh-CN" dirty="0"/>
              <a:t>”</a:t>
            </a:r>
            <a:r>
              <a:rPr lang="zh-CN" altLang="en-US" dirty="0"/>
              <a:t>错</a:t>
            </a:r>
            <a:r>
              <a:rPr lang="en-US" altLang="zh-CN" dirty="0"/>
              <a:t>，</a:t>
            </a:r>
            <a:r>
              <a:rPr lang="en-US" altLang="zh-CN" dirty="0"/>
              <a:t>“</a:t>
            </a:r>
            <a:r>
              <a:rPr lang="zh-CN" altLang="en-US" dirty="0"/>
              <a:t>恨晨光之熹微</a:t>
            </a:r>
            <a:r>
              <a:rPr lang="en-US" altLang="zh-CN" dirty="0"/>
              <a:t>”</a:t>
            </a:r>
            <a:r>
              <a:rPr lang="zh-CN" altLang="en-US" dirty="0"/>
              <a:t>中的</a:t>
            </a:r>
            <a:r>
              <a:rPr lang="en-US" altLang="zh-CN" dirty="0"/>
              <a:t>“</a:t>
            </a:r>
            <a:r>
              <a:rPr lang="zh-CN" altLang="en-US" dirty="0"/>
              <a:t>恨</a:t>
            </a:r>
            <a:r>
              <a:rPr lang="en-US" altLang="zh-CN" dirty="0"/>
              <a:t>”</a:t>
            </a:r>
            <a:r>
              <a:rPr lang="zh-CN" altLang="en-US" dirty="0"/>
              <a:t>也指怨恨</a:t>
            </a:r>
            <a:r>
              <a:rPr lang="en-US" altLang="zh-CN" dirty="0"/>
              <a:t>，</a:t>
            </a:r>
            <a:r>
              <a:rPr lang="zh-CN" altLang="en-US" dirty="0"/>
              <a:t>二者意思相同。</a:t>
            </a:r>
            <a:endParaRPr lang="zh-CN" altLang="en-US" dirty="0"/>
          </a:p>
        </p:txBody>
      </p:sp>
      <p:sp>
        <p:nvSpPr>
          <p:cNvPr id="18" name="文本框 17"/>
          <p:cNvSpPr txBox="1"/>
          <p:nvPr/>
        </p:nvSpPr>
        <p:spPr>
          <a:xfrm>
            <a:off x="7536180" y="1484630"/>
            <a:ext cx="505460" cy="454025"/>
          </a:xfrm>
          <a:prstGeom prst="rect">
            <a:avLst/>
          </a:prstGeom>
          <a:noFill/>
        </p:spPr>
        <p:txBody>
          <a:bodyPr wrap="square" rtlCol="0">
            <a:noAutofit/>
          </a:bodyPr>
          <a:p>
            <a:r>
              <a:rPr lang="en-US" altLang="zh-CN"/>
              <a:t>D</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9.</a:t>
            </a:r>
            <a:r>
              <a:rPr lang="zh-CN" altLang="en-US"/>
              <a:t>下列对原文有关内容的概括和分析</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文章首段紧扣题目</a:t>
            </a:r>
            <a:r>
              <a:rPr lang="en-US" altLang="zh-CN"/>
              <a:t>，</a:t>
            </a:r>
            <a:r>
              <a:rPr lang="zh-CN" altLang="en-US"/>
              <a:t>从听觉角度描绘秋声</a:t>
            </a:r>
            <a:r>
              <a:rPr lang="en-US" altLang="zh-CN"/>
              <a:t>，</a:t>
            </a:r>
            <a:r>
              <a:rPr lang="zh-CN" altLang="en-US"/>
              <a:t>声音自远而近、自弱而强。综合运用比喻、拟人的修辞手法</a:t>
            </a:r>
            <a:r>
              <a:rPr lang="en-US" altLang="zh-CN"/>
              <a:t>，</a:t>
            </a:r>
            <a:r>
              <a:rPr lang="zh-CN" altLang="en-US"/>
              <a:t>把无形的秋声写得具体形象。</a:t>
            </a:r>
            <a:endParaRPr lang="zh-CN" altLang="en-US"/>
          </a:p>
          <a:p>
            <a:pPr>
              <a:lnSpc>
                <a:spcPct val="150000"/>
              </a:lnSpc>
            </a:pPr>
            <a:r>
              <a:rPr lang="en-US" altLang="zh-CN"/>
              <a:t>B.</a:t>
            </a:r>
            <a:r>
              <a:rPr lang="zh-CN" altLang="en-US"/>
              <a:t>本文采用对话体展开论述</a:t>
            </a:r>
            <a:r>
              <a:rPr lang="en-US" altLang="zh-CN"/>
              <a:t>，</a:t>
            </a:r>
            <a:r>
              <a:rPr lang="zh-CN" altLang="en-US"/>
              <a:t>便于抒发作者对秋声和人生的独特感受。童子的单纯和无忧从侧面体现了主人秋思的纷繁复杂。</a:t>
            </a:r>
            <a:endParaRPr lang="zh-CN" altLang="en-US"/>
          </a:p>
          <a:p>
            <a:pPr>
              <a:lnSpc>
                <a:spcPct val="150000"/>
              </a:lnSpc>
            </a:pPr>
            <a:r>
              <a:rPr lang="en-US" altLang="zh-CN"/>
              <a:t>C.</a:t>
            </a:r>
            <a:r>
              <a:rPr lang="zh-CN" altLang="en-US"/>
              <a:t>文章从官制、阴阳、五行、音律、天象、训诂等方面对秋作了独特的思考</a:t>
            </a:r>
            <a:r>
              <a:rPr lang="en-US" altLang="zh-CN"/>
              <a:t>，</a:t>
            </a:r>
            <a:r>
              <a:rPr lang="zh-CN" altLang="en-US"/>
              <a:t>让读者更加理性地认识到秋背后深厚的文化意蕴。</a:t>
            </a:r>
            <a:endParaRPr lang="zh-CN" altLang="en-US"/>
          </a:p>
          <a:p>
            <a:pPr>
              <a:lnSpc>
                <a:spcPct val="150000"/>
              </a:lnSpc>
            </a:pPr>
            <a:r>
              <a:rPr lang="en-US" altLang="zh-CN"/>
              <a:t>D.</a:t>
            </a:r>
            <a:r>
              <a:rPr lang="zh-CN" altLang="en-US"/>
              <a:t>作者将无情的草木和有灵的人类作对比</a:t>
            </a:r>
            <a:r>
              <a:rPr lang="en-US" altLang="zh-CN"/>
              <a:t>，</a:t>
            </a:r>
            <a:r>
              <a:rPr lang="zh-CN" altLang="en-US"/>
              <a:t>其实是为了体现出人事忧劳的伤害比秋气对植物的摧残更为严重的主旨。</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529717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本题考查归纳内容要点、概括中心意思的能力。</a:t>
            </a:r>
            <a:r>
              <a:rPr lang="en-US" altLang="zh-CN" dirty="0"/>
              <a:t>A</a:t>
            </a:r>
            <a:r>
              <a:rPr lang="zh-CN" altLang="en-US" dirty="0"/>
              <a:t>项</a:t>
            </a:r>
            <a:r>
              <a:rPr lang="en-US" altLang="zh-CN" dirty="0"/>
              <a:t>，</a:t>
            </a:r>
            <a:r>
              <a:rPr lang="en-US" altLang="zh-CN" dirty="0"/>
              <a:t>“</a:t>
            </a:r>
            <a:r>
              <a:rPr lang="zh-CN" altLang="en-US" dirty="0"/>
              <a:t>综合运用比喻、拟人的修辞手法</a:t>
            </a:r>
            <a:r>
              <a:rPr lang="en-US" altLang="zh-CN" dirty="0"/>
              <a:t>”</a:t>
            </a:r>
            <a:r>
              <a:rPr lang="zh-CN" altLang="en-US" dirty="0"/>
              <a:t>错</a:t>
            </a:r>
            <a:r>
              <a:rPr lang="en-US" altLang="zh-CN" dirty="0"/>
              <a:t>，</a:t>
            </a:r>
            <a:r>
              <a:rPr lang="zh-CN" altLang="en-US" dirty="0"/>
              <a:t>文章首段没有使用拟人的修辞手法</a:t>
            </a:r>
            <a:r>
              <a:rPr lang="en-US" altLang="zh-CN" dirty="0"/>
              <a:t>，</a:t>
            </a:r>
            <a:r>
              <a:rPr lang="zh-CN" altLang="en-US" dirty="0"/>
              <a:t>主要使用比喻的修辞手法</a:t>
            </a:r>
            <a:r>
              <a:rPr lang="en-US" altLang="zh-CN" dirty="0"/>
              <a:t>，</a:t>
            </a:r>
            <a:r>
              <a:rPr lang="zh-CN" altLang="en-US" dirty="0"/>
              <a:t>用波涛夜惊、风雨大作、金铁碰击、人马奔驰四个比喻</a:t>
            </a:r>
            <a:r>
              <a:rPr lang="en-US" altLang="zh-CN" dirty="0"/>
              <a:t>，</a:t>
            </a:r>
            <a:r>
              <a:rPr lang="zh-CN" altLang="en-US" dirty="0"/>
              <a:t>生动鲜明地写出了作者听觉中的秋声的特点。</a:t>
            </a:r>
            <a:endParaRPr lang="zh-CN" altLang="en-US" dirty="0"/>
          </a:p>
        </p:txBody>
      </p:sp>
      <p:sp>
        <p:nvSpPr>
          <p:cNvPr id="18" name="文本框 17"/>
          <p:cNvSpPr txBox="1"/>
          <p:nvPr/>
        </p:nvSpPr>
        <p:spPr>
          <a:xfrm>
            <a:off x="6527800" y="1484630"/>
            <a:ext cx="505460" cy="454025"/>
          </a:xfrm>
          <a:prstGeom prst="rect">
            <a:avLst/>
          </a:prstGeom>
          <a:noFill/>
        </p:spPr>
        <p:txBody>
          <a:bodyPr wrap="square" rtlCol="0">
            <a:noAutofit/>
          </a:bodyPr>
          <a:p>
            <a:r>
              <a:rPr lang="en-US" altLang="zh-CN"/>
              <a:t>A</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2898775" y="3501390"/>
            <a:ext cx="6394450" cy="1753235"/>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兰亭集序　</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归去来兮辞并序</a:t>
            </a:r>
            <a:r>
              <a:rPr lang="en-US" altLang="zh-CN" sz="5400" b="1" dirty="0">
                <a:solidFill>
                  <a:srgbClr val="3D589F"/>
                </a:solidFill>
                <a:latin typeface="印品黑体" panose="00000500000000000000" pitchFamily="2" charset="-122"/>
                <a:ea typeface="印品黑体" panose="00000500000000000000" pitchFamily="2" charset="-122"/>
                <a:sym typeface="+mn-ea"/>
              </a:rPr>
              <a:t> </a:t>
            </a:r>
            <a:endParaRPr lang="en-US" altLang="zh-CN"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39" name="组合 38"/>
          <p:cNvGrpSpPr/>
          <p:nvPr/>
        </p:nvGrpSpPr>
        <p:grpSpPr>
          <a:xfrm>
            <a:off x="4511675" y="1917065"/>
            <a:ext cx="3776980" cy="1318260"/>
            <a:chOff x="2929" y="3867"/>
            <a:chExt cx="4630" cy="2076"/>
          </a:xfrm>
        </p:grpSpPr>
        <p:grpSp>
          <p:nvGrpSpPr>
            <p:cNvPr id="2" name="组合 1"/>
            <p:cNvGrpSpPr/>
            <p:nvPr/>
          </p:nvGrpSpPr>
          <p:grpSpPr>
            <a:xfrm>
              <a:off x="2929" y="3867"/>
              <a:ext cx="4630" cy="1622"/>
              <a:chOff x="1408802" y="1860056"/>
              <a:chExt cx="2204800" cy="772477"/>
            </a:xfrm>
          </p:grpSpPr>
          <p:sp>
            <p:nvSpPr>
              <p:cNvPr id="3" name="文本框 2"/>
              <p:cNvSpPr txBox="1"/>
              <p:nvPr>
                <p:custDataLst>
                  <p:tags r:id="rId3"/>
                </p:custDataLst>
              </p:nvPr>
            </p:nvSpPr>
            <p:spPr>
              <a:xfrm>
                <a:off x="1409517" y="1900774"/>
                <a:ext cx="2204085" cy="691515"/>
              </a:xfrm>
              <a:prstGeom prst="rect">
                <a:avLst/>
              </a:prstGeom>
              <a:noFill/>
            </p:spPr>
            <p:txBody>
              <a:bodyPr wrap="square" rtlCol="0">
                <a:spAutoFit/>
              </a:bodyPr>
              <a:p>
                <a:r>
                  <a:rPr lang="zh-CN" altLang="en-US" sz="5400" b="1" dirty="0">
                    <a:solidFill>
                      <a:srgbClr val="3D589F"/>
                    </a:solidFill>
                    <a:latin typeface="印品黑体" panose="00000500000000000000" pitchFamily="2" charset="-122"/>
                    <a:ea typeface="印品黑体" panose="00000500000000000000" pitchFamily="2" charset="-122"/>
                  </a:rPr>
                  <a:t>第</a:t>
                </a:r>
                <a:r>
                  <a:rPr lang="zh-CN" altLang="en-US" sz="5400" b="1" dirty="0">
                    <a:solidFill>
                      <a:srgbClr val="3D589F"/>
                    </a:solidFill>
                    <a:latin typeface="印品黑体" panose="00000500000000000000" pitchFamily="2" charset="-122"/>
                    <a:ea typeface="印品黑体" panose="00000500000000000000" pitchFamily="2" charset="-122"/>
                  </a:rPr>
                  <a:t>三单元</a:t>
                </a:r>
                <a:endParaRPr lang="zh-CN" altLang="en-US" sz="5400" b="1" dirty="0">
                  <a:solidFill>
                    <a:srgbClr val="3D589F"/>
                  </a:solidFill>
                  <a:latin typeface="印品黑体" panose="00000500000000000000" pitchFamily="2" charset="-122"/>
                  <a:ea typeface="印品黑体" panose="00000500000000000000" pitchFamily="2" charset="-122"/>
                </a:endParaRPr>
              </a:p>
            </p:txBody>
          </p:sp>
          <p:sp>
            <p:nvSpPr>
              <p:cNvPr id="4" name="矩形 6"/>
              <p:cNvSpPr/>
              <p:nvPr>
                <p:custDataLst>
                  <p:tags r:id="rId4"/>
                </p:custDataLst>
              </p:nvPr>
            </p:nvSpPr>
            <p:spPr>
              <a:xfrm rot="5400000">
                <a:off x="1864573" y="1404284"/>
                <a:ext cx="772477" cy="1684020"/>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2400" dirty="0">
                  <a:ea typeface="印品黑体" panose="00000500000000000000" pitchFamily="2" charset="-122"/>
                </a:endParaRPr>
              </a:p>
            </p:txBody>
          </p:sp>
        </p:grpSp>
        <p:sp>
          <p:nvSpPr>
            <p:cNvPr id="38" name="等腰三角形 37"/>
            <p:cNvSpPr/>
            <p:nvPr>
              <p:custDataLst>
                <p:tags r:id="rId5"/>
              </p:custDataLst>
            </p:nvPr>
          </p:nvSpPr>
          <p:spPr>
            <a:xfrm rot="10800000">
              <a:off x="4415" y="5490"/>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10.</a:t>
            </a:r>
            <a:r>
              <a:rPr lang="zh-CN" altLang="en-US" dirty="0">
                <a:sym typeface="+mn-ea"/>
              </a:rPr>
              <a:t>把文中画横线的句子翻译成现代汉语。</a:t>
            </a:r>
            <a:endParaRPr lang="zh-CN" altLang="en-US" dirty="0">
              <a:sym typeface="+mn-ea"/>
            </a:endParaRPr>
          </a:p>
          <a:p>
            <a:pPr>
              <a:lnSpc>
                <a:spcPct val="150000"/>
              </a:lnSpc>
            </a:pPr>
            <a:r>
              <a:rPr lang="en-US" altLang="zh-CN" dirty="0">
                <a:sym typeface="+mn-ea"/>
              </a:rPr>
              <a:t>(1)</a:t>
            </a:r>
            <a:r>
              <a:rPr lang="zh-CN" altLang="en-US" dirty="0">
                <a:sym typeface="+mn-ea"/>
              </a:rPr>
              <a:t>草拂之而色变</a:t>
            </a:r>
            <a:r>
              <a:rPr lang="en-US" altLang="zh-CN" dirty="0">
                <a:sym typeface="+mn-ea"/>
              </a:rPr>
              <a:t>，</a:t>
            </a:r>
            <a:r>
              <a:rPr lang="zh-CN" altLang="en-US" dirty="0">
                <a:sym typeface="+mn-ea"/>
              </a:rPr>
              <a:t>木遭之而叶脱。</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zh-CN"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35800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【答案】青草被秋风拂过便变色凋零</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树木被秋风吹过叶子便脱落。</a:t>
            </a:r>
            <a:endParaRPr lang="zh-CN" altLang="en-US" dirty="0">
              <a:solidFill>
                <a:srgbClr val="0070C0"/>
              </a:solidFill>
              <a:uFill>
                <a:solidFill>
                  <a:schemeClr val="bg1"/>
                </a:solidFill>
              </a:uFill>
            </a:endParaRPr>
          </a:p>
        </p:txBody>
      </p:sp>
      <p:sp>
        <p:nvSpPr>
          <p:cNvPr id="2" name="文本框 1"/>
          <p:cNvSpPr txBox="1"/>
          <p:nvPr/>
        </p:nvSpPr>
        <p:spPr>
          <a:xfrm>
            <a:off x="623570" y="342773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拂</a:t>
            </a:r>
            <a:r>
              <a:rPr lang="en-US" altLang="zh-CN" dirty="0"/>
              <a:t>:</a:t>
            </a:r>
            <a:r>
              <a:rPr lang="zh-CN" altLang="en-US" dirty="0"/>
              <a:t>掠过</a:t>
            </a:r>
            <a:r>
              <a:rPr lang="en-US" altLang="zh-CN" dirty="0"/>
              <a:t>，</a:t>
            </a:r>
            <a:r>
              <a:rPr lang="zh-CN" altLang="en-US" dirty="0"/>
              <a:t>此处指被秋风拂过。遭</a:t>
            </a:r>
            <a:r>
              <a:rPr lang="en-US" altLang="zh-CN" dirty="0"/>
              <a:t>:</a:t>
            </a:r>
            <a:r>
              <a:rPr lang="zh-CN" altLang="en-US" dirty="0"/>
              <a:t>遭受</a:t>
            </a:r>
            <a:r>
              <a:rPr lang="en-US" altLang="zh-CN" dirty="0"/>
              <a:t>，</a:t>
            </a:r>
            <a:r>
              <a:rPr lang="zh-CN" altLang="en-US" dirty="0"/>
              <a:t>此处指被秋风吹过。</a:t>
            </a:r>
            <a:r>
              <a:rPr lang="en-US" altLang="zh-CN" dirty="0"/>
              <a:t>(2)</a:t>
            </a:r>
            <a:r>
              <a:rPr lang="zh-CN" altLang="en-US" dirty="0"/>
              <a:t>感</a:t>
            </a:r>
            <a:r>
              <a:rPr lang="en-US" altLang="zh-CN" dirty="0"/>
              <a:t>:</a:t>
            </a:r>
            <a:r>
              <a:rPr lang="zh-CN" altLang="en-US" dirty="0"/>
              <a:t>触动。中</a:t>
            </a:r>
            <a:r>
              <a:rPr lang="en-US" altLang="zh-CN" dirty="0"/>
              <a:t>:</a:t>
            </a:r>
            <a:r>
              <a:rPr lang="zh-CN" altLang="en-US" dirty="0"/>
              <a:t>内心。摇</a:t>
            </a:r>
            <a:r>
              <a:rPr lang="en-US" altLang="zh-CN" dirty="0"/>
              <a:t>:</a:t>
            </a:r>
            <a:r>
              <a:rPr lang="zh-CN" altLang="en-US" dirty="0"/>
              <a:t>动摇。</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(2)</a:t>
            </a:r>
            <a:r>
              <a:rPr lang="zh-CN" altLang="en-US" dirty="0">
                <a:sym typeface="+mn-ea"/>
              </a:rPr>
              <a:t>百忧感其心</a:t>
            </a:r>
            <a:r>
              <a:rPr lang="en-US" altLang="zh-CN" dirty="0">
                <a:sym typeface="+mn-ea"/>
              </a:rPr>
              <a:t>，</a:t>
            </a:r>
            <a:r>
              <a:rPr lang="zh-CN" altLang="en-US" dirty="0">
                <a:sym typeface="+mn-ea"/>
              </a:rPr>
              <a:t>万事劳其形</a:t>
            </a:r>
            <a:r>
              <a:rPr lang="en-US" altLang="zh-CN" dirty="0">
                <a:sym typeface="+mn-ea"/>
              </a:rPr>
              <a:t>；</a:t>
            </a:r>
            <a:r>
              <a:rPr lang="zh-CN" altLang="en-US" dirty="0">
                <a:sym typeface="+mn-ea"/>
              </a:rPr>
              <a:t>有动于中</a:t>
            </a:r>
            <a:r>
              <a:rPr lang="en-US" altLang="zh-CN" dirty="0">
                <a:sym typeface="+mn-ea"/>
              </a:rPr>
              <a:t>，</a:t>
            </a:r>
            <a:r>
              <a:rPr lang="zh-CN" altLang="en-US" dirty="0">
                <a:sym typeface="+mn-ea"/>
              </a:rPr>
              <a:t>必摇其精。</a:t>
            </a:r>
            <a:endParaRPr lang="zh-CN" altLang="en-US" dirty="0">
              <a:sym typeface="+mn-ea"/>
            </a:endParaRPr>
          </a:p>
          <a:p>
            <a:pPr>
              <a:lnSpc>
                <a:spcPct val="150000"/>
              </a:lnSpc>
            </a:pPr>
            <a:r>
              <a:rPr lang="en-US" altLang="en-US" sz="1600" dirty="0">
                <a:sym typeface="+mn-ea"/>
              </a:rPr>
              <a:t> </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zh-CN"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07670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【答案】无穷无尽的忧虑触动他的心绪</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无数事务来劳累他的身体</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只要内心有所触动</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就一定会动摇他的精神。</a:t>
            </a:r>
            <a:endParaRPr lang="zh-CN" altLang="en-US" dirty="0">
              <a:solidFill>
                <a:srgbClr val="0070C0"/>
              </a:solidFill>
              <a:uFill>
                <a:solidFill>
                  <a:schemeClr val="bg1"/>
                </a:solidFill>
              </a:uFill>
            </a:endParaRPr>
          </a:p>
        </p:txBody>
      </p:sp>
      <p:sp>
        <p:nvSpPr>
          <p:cNvPr id="2" name="文本框 1"/>
          <p:cNvSpPr txBox="1"/>
          <p:nvPr/>
        </p:nvSpPr>
        <p:spPr>
          <a:xfrm>
            <a:off x="623570" y="321310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拂</a:t>
            </a:r>
            <a:r>
              <a:rPr lang="en-US" altLang="zh-CN" dirty="0"/>
              <a:t>:</a:t>
            </a:r>
            <a:r>
              <a:rPr lang="zh-CN" altLang="en-US" dirty="0"/>
              <a:t>掠过</a:t>
            </a:r>
            <a:r>
              <a:rPr lang="en-US" altLang="zh-CN" dirty="0"/>
              <a:t>，</a:t>
            </a:r>
            <a:r>
              <a:rPr lang="zh-CN" altLang="en-US" dirty="0"/>
              <a:t>此处指被秋风拂过。遭</a:t>
            </a:r>
            <a:r>
              <a:rPr lang="en-US" altLang="zh-CN" dirty="0"/>
              <a:t>:</a:t>
            </a:r>
            <a:r>
              <a:rPr lang="zh-CN" altLang="en-US" dirty="0"/>
              <a:t>遭受</a:t>
            </a:r>
            <a:r>
              <a:rPr lang="en-US" altLang="zh-CN" dirty="0"/>
              <a:t>，</a:t>
            </a:r>
            <a:r>
              <a:rPr lang="zh-CN" altLang="en-US" dirty="0"/>
              <a:t>此处指被秋风吹过。</a:t>
            </a:r>
            <a:r>
              <a:rPr lang="en-US" altLang="zh-CN" dirty="0"/>
              <a:t>(2)</a:t>
            </a:r>
            <a:r>
              <a:rPr lang="zh-CN" altLang="en-US" dirty="0"/>
              <a:t>感</a:t>
            </a:r>
            <a:r>
              <a:rPr lang="en-US" altLang="zh-CN" dirty="0"/>
              <a:t>:</a:t>
            </a:r>
            <a:r>
              <a:rPr lang="zh-CN" altLang="en-US" dirty="0"/>
              <a:t>触动。中</a:t>
            </a:r>
            <a:r>
              <a:rPr lang="en-US" altLang="zh-CN" dirty="0"/>
              <a:t>:</a:t>
            </a:r>
            <a:r>
              <a:rPr lang="zh-CN" altLang="en-US" dirty="0"/>
              <a:t>内心。摇</a:t>
            </a:r>
            <a:r>
              <a:rPr lang="en-US" altLang="zh-CN" dirty="0"/>
              <a:t>:</a:t>
            </a:r>
            <a:r>
              <a:rPr lang="zh-CN" altLang="en-US" dirty="0"/>
              <a:t>动摇。</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a:t>11.</a:t>
            </a:r>
            <a:r>
              <a:rPr lang="zh-CN" altLang="en-US"/>
              <a:t>第</a:t>
            </a:r>
            <a:r>
              <a:rPr lang="en-US" altLang="zh-CN"/>
              <a:t>2</a:t>
            </a:r>
            <a:r>
              <a:rPr lang="zh-CN" altLang="en-US"/>
              <a:t>段是从哪些角度来写</a:t>
            </a:r>
            <a:r>
              <a:rPr lang="en-US" altLang="zh-CN"/>
              <a:t>“</a:t>
            </a:r>
            <a:r>
              <a:rPr lang="zh-CN" altLang="en-US"/>
              <a:t>秋之状</a:t>
            </a:r>
            <a:r>
              <a:rPr lang="en-US" altLang="zh-CN"/>
              <a:t>”</a:t>
            </a:r>
            <a:r>
              <a:rPr lang="zh-CN" altLang="en-US"/>
              <a:t>的？作者为什么用较多笔墨描写</a:t>
            </a:r>
            <a:r>
              <a:rPr lang="en-US" altLang="zh-CN"/>
              <a:t>“</a:t>
            </a:r>
            <a:r>
              <a:rPr lang="zh-CN" altLang="en-US"/>
              <a:t>秋之状</a:t>
            </a:r>
            <a:r>
              <a:rPr lang="en-US" altLang="zh-CN"/>
              <a:t>”</a:t>
            </a:r>
            <a:r>
              <a:rPr lang="zh-CN" altLang="en-US"/>
              <a:t>？</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551815" y="393319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分别从色、容、气、意四个角度写</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秋之状</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写</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秋之状</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其实是为了写秋声</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揭示秋声</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悲</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的特点。</a:t>
            </a:r>
            <a:endParaRPr lang="zh-CN" altLang="en-US" dirty="0">
              <a:solidFill>
                <a:srgbClr val="0070C0"/>
              </a:solidFill>
              <a:uFill>
                <a:solidFill>
                  <a:schemeClr val="bg1"/>
                </a:solidFill>
              </a:uFill>
            </a:endParaRPr>
          </a:p>
        </p:txBody>
      </p:sp>
      <p:sp>
        <p:nvSpPr>
          <p:cNvPr id="2" name="文本框 1"/>
          <p:cNvSpPr txBox="1"/>
          <p:nvPr/>
        </p:nvSpPr>
        <p:spPr>
          <a:xfrm>
            <a:off x="623570" y="249364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本题考查鉴赏文学作品的表达技巧的能力。根据原文</a:t>
            </a:r>
            <a:r>
              <a:rPr lang="en-US" altLang="zh-CN" dirty="0"/>
              <a:t>“</a:t>
            </a:r>
            <a:r>
              <a:rPr lang="zh-CN" altLang="en-US" dirty="0"/>
              <a:t>盖夫秋之为状也</a:t>
            </a:r>
            <a:r>
              <a:rPr lang="en-US" altLang="zh-CN" dirty="0"/>
              <a:t>:</a:t>
            </a:r>
            <a:r>
              <a:rPr lang="zh-CN" altLang="en-US" dirty="0"/>
              <a:t>其色惨淡</a:t>
            </a:r>
            <a:r>
              <a:rPr lang="en-US" altLang="zh-CN" dirty="0"/>
              <a:t>，</a:t>
            </a:r>
            <a:r>
              <a:rPr lang="zh-CN" altLang="en-US" dirty="0"/>
              <a:t>烟霏云敛</a:t>
            </a:r>
            <a:r>
              <a:rPr lang="en-US" altLang="zh-CN" dirty="0"/>
              <a:t>；</a:t>
            </a:r>
            <a:r>
              <a:rPr lang="zh-CN" altLang="en-US" dirty="0"/>
              <a:t>其容清明</a:t>
            </a:r>
            <a:r>
              <a:rPr lang="en-US" altLang="zh-CN" dirty="0"/>
              <a:t>，</a:t>
            </a:r>
            <a:r>
              <a:rPr lang="zh-CN" altLang="en-US" dirty="0"/>
              <a:t>天高日晶</a:t>
            </a:r>
            <a:r>
              <a:rPr lang="en-US" altLang="zh-CN" dirty="0"/>
              <a:t>；</a:t>
            </a:r>
            <a:r>
              <a:rPr lang="zh-CN" altLang="en-US" dirty="0"/>
              <a:t>其气栗冽</a:t>
            </a:r>
            <a:r>
              <a:rPr lang="en-US" altLang="zh-CN" dirty="0"/>
              <a:t>，</a:t>
            </a:r>
            <a:r>
              <a:rPr lang="zh-CN" altLang="en-US" dirty="0"/>
              <a:t>砭人肌骨</a:t>
            </a:r>
            <a:r>
              <a:rPr lang="en-US" altLang="zh-CN" dirty="0"/>
              <a:t>；</a:t>
            </a:r>
            <a:r>
              <a:rPr lang="zh-CN" altLang="en-US" dirty="0"/>
              <a:t>其意萧条</a:t>
            </a:r>
            <a:r>
              <a:rPr lang="en-US" altLang="zh-CN" dirty="0"/>
              <a:t>，</a:t>
            </a:r>
            <a:r>
              <a:rPr lang="zh-CN" altLang="en-US" dirty="0"/>
              <a:t>山川寂寥</a:t>
            </a:r>
            <a:r>
              <a:rPr lang="en-US" altLang="zh-CN" dirty="0"/>
              <a:t>”</a:t>
            </a:r>
            <a:r>
              <a:rPr lang="zh-CN" altLang="en-US" dirty="0"/>
              <a:t>可知</a:t>
            </a:r>
            <a:r>
              <a:rPr lang="en-US" altLang="zh-CN" dirty="0"/>
              <a:t>，</a:t>
            </a:r>
            <a:r>
              <a:rPr lang="zh-CN" altLang="en-US" dirty="0"/>
              <a:t>作者分别从色、容、气、意四个角度写</a:t>
            </a:r>
            <a:r>
              <a:rPr lang="en-US" altLang="zh-CN" dirty="0"/>
              <a:t>“</a:t>
            </a:r>
            <a:r>
              <a:rPr lang="zh-CN" altLang="en-US" dirty="0"/>
              <a:t>秋之状</a:t>
            </a:r>
            <a:r>
              <a:rPr lang="en-US" altLang="zh-CN" dirty="0"/>
              <a:t>”</a:t>
            </a:r>
            <a:r>
              <a:rPr lang="zh-CN" altLang="en-US" dirty="0"/>
              <a:t>。由后文</a:t>
            </a:r>
            <a:r>
              <a:rPr lang="en-US" altLang="zh-CN" dirty="0"/>
              <a:t>“</a:t>
            </a:r>
            <a:r>
              <a:rPr lang="zh-CN" altLang="en-US" dirty="0"/>
              <a:t>故其为声也</a:t>
            </a:r>
            <a:r>
              <a:rPr lang="en-US" altLang="zh-CN" dirty="0"/>
              <a:t>，</a:t>
            </a:r>
            <a:r>
              <a:rPr lang="zh-CN" altLang="en-US" dirty="0"/>
              <a:t>凄凄切切</a:t>
            </a:r>
            <a:r>
              <a:rPr lang="en-US" altLang="zh-CN" dirty="0"/>
              <a:t>，</a:t>
            </a:r>
            <a:r>
              <a:rPr lang="zh-CN" altLang="en-US" dirty="0"/>
              <a:t>呼号愤发</a:t>
            </a:r>
            <a:r>
              <a:rPr lang="en-US" altLang="zh-CN" dirty="0"/>
              <a:t>”</a:t>
            </a:r>
            <a:r>
              <a:rPr lang="zh-CN" altLang="en-US" dirty="0"/>
              <a:t>可知写</a:t>
            </a:r>
            <a:r>
              <a:rPr lang="en-US" altLang="zh-CN" dirty="0"/>
              <a:t>“</a:t>
            </a:r>
            <a:r>
              <a:rPr lang="zh-CN" altLang="en-US" dirty="0"/>
              <a:t>秋之状</a:t>
            </a:r>
            <a:r>
              <a:rPr lang="en-US" altLang="zh-CN" dirty="0"/>
              <a:t>”</a:t>
            </a:r>
            <a:r>
              <a:rPr lang="zh-CN" altLang="en-US" dirty="0"/>
              <a:t>是为写秋声</a:t>
            </a:r>
            <a:r>
              <a:rPr lang="en-US" altLang="zh-CN" dirty="0"/>
              <a:t>，</a:t>
            </a:r>
            <a:r>
              <a:rPr lang="zh-CN" altLang="en-US" dirty="0"/>
              <a:t>突出秋声</a:t>
            </a:r>
            <a:r>
              <a:rPr lang="en-US" altLang="zh-CN" dirty="0"/>
              <a:t>“</a:t>
            </a:r>
            <a:r>
              <a:rPr lang="zh-CN" altLang="en-US" dirty="0"/>
              <a:t>悲</a:t>
            </a:r>
            <a:r>
              <a:rPr lang="en-US" altLang="zh-CN" dirty="0"/>
              <a:t>”</a:t>
            </a:r>
            <a:r>
              <a:rPr lang="zh-CN" altLang="en-US" dirty="0"/>
              <a:t>的特点。</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840990" y="2996565"/>
            <a:ext cx="6510020" cy="922020"/>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兰亭集序</a:t>
            </a:r>
            <a:endParaRPr lang="en-US" altLang="zh-CN"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1"/>
          <a:stretch>
            <a:fillRect/>
          </a:stretch>
        </p:blipFill>
        <p:spPr>
          <a:xfrm>
            <a:off x="10144760" y="-78105"/>
            <a:ext cx="1695450" cy="90614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03295" y="3860800"/>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3487420" y="2539008"/>
            <a:ext cx="1992630" cy="975717"/>
            <a:chOff x="7559" y="2332"/>
            <a:chExt cx="3138" cy="1537"/>
          </a:xfrm>
        </p:grpSpPr>
        <p:sp>
          <p:nvSpPr>
            <p:cNvPr id="19" name="矩形: 圆角 10"/>
            <p:cNvSpPr/>
            <p:nvPr/>
          </p:nvSpPr>
          <p:spPr>
            <a:xfrm>
              <a:off x="7559" y="2332"/>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969" y="2562"/>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3487420" y="1321439"/>
            <a:ext cx="4439920" cy="768370"/>
            <a:chOff x="6297" y="1430"/>
            <a:chExt cx="6992" cy="1210"/>
          </a:xfrm>
        </p:grpSpPr>
        <p:sp>
          <p:nvSpPr>
            <p:cNvPr id="5" name="矩形: 圆角 9"/>
            <p:cNvSpPr/>
            <p:nvPr/>
          </p:nvSpPr>
          <p:spPr>
            <a:xfrm>
              <a:off x="6297" y="1430"/>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430"/>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507" y="2141"/>
              <a:ext cx="5782"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知识链接</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27" name="TextBox 40"/>
          <p:cNvSpPr txBox="1"/>
          <p:nvPr/>
        </p:nvSpPr>
        <p:spPr>
          <a:xfrm>
            <a:off x="4367530" y="4364990"/>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情</a:t>
            </a:r>
            <a:r>
              <a:rPr lang="zh-CN" altLang="en-US" sz="1465" dirty="0">
                <a:latin typeface="印品黑体" panose="00000500000000000000" pitchFamily="2" charset="-122"/>
                <a:ea typeface="印品黑体" panose="00000500000000000000" pitchFamily="2" charset="-122"/>
              </a:rPr>
              <a:t>境探究</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2"/>
            </p:custDataLst>
          </p:nvPr>
        </p:nvSpPr>
        <p:spPr>
          <a:xfrm>
            <a:off x="4415790" y="3860800"/>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3"/>
            </p:custDataLst>
          </p:nvPr>
        </p:nvSpPr>
        <p:spPr>
          <a:xfrm>
            <a:off x="4272280" y="3140710"/>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文言注释</a:t>
            </a:r>
            <a:endParaRPr lang="zh-CN" altLang="en-US" sz="1465" dirty="0">
              <a:latin typeface="印品黑体" panose="00000500000000000000" pitchFamily="2" charset="-122"/>
              <a:ea typeface="印品黑体" panose="00000500000000000000"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840990" y="2996565"/>
            <a:ext cx="6510020" cy="922020"/>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归去来兮辞并序</a:t>
            </a:r>
            <a:r>
              <a:rPr lang="en-US" altLang="zh-CN" sz="5400" b="1" dirty="0">
                <a:solidFill>
                  <a:srgbClr val="3D589F"/>
                </a:solidFill>
                <a:latin typeface="印品黑体" panose="00000500000000000000" pitchFamily="2" charset="-122"/>
                <a:ea typeface="印品黑体" panose="00000500000000000000" pitchFamily="2" charset="-122"/>
                <a:sym typeface="+mn-ea"/>
              </a:rPr>
              <a:t> </a:t>
            </a:r>
            <a:endParaRPr lang="en-US" altLang="zh-CN"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1"/>
          <a:stretch>
            <a:fillRect/>
          </a:stretch>
        </p:blipFill>
        <p:spPr>
          <a:xfrm>
            <a:off x="10144760" y="-78105"/>
            <a:ext cx="1695450" cy="90614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75685" y="1702435"/>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sp>
        <p:nvSpPr>
          <p:cNvPr id="21" name="矩形: 圆角 12"/>
          <p:cNvSpPr/>
          <p:nvPr/>
        </p:nvSpPr>
        <p:spPr>
          <a:xfrm>
            <a:off x="8009255" y="1920383"/>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04</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8005445" y="837208"/>
            <a:ext cx="1849120" cy="975717"/>
            <a:chOff x="7559" y="2332"/>
            <a:chExt cx="2912" cy="1537"/>
          </a:xfrm>
        </p:grpSpPr>
        <p:sp>
          <p:nvSpPr>
            <p:cNvPr id="19" name="矩形: 圆角 10"/>
            <p:cNvSpPr/>
            <p:nvPr/>
          </p:nvSpPr>
          <p:spPr>
            <a:xfrm>
              <a:off x="7559" y="2332"/>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743" y="2562"/>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sp>
        <p:nvSpPr>
          <p:cNvPr id="29" name="TextBox 39"/>
          <p:cNvSpPr txBox="1"/>
          <p:nvPr/>
        </p:nvSpPr>
        <p:spPr>
          <a:xfrm>
            <a:off x="8832850" y="3213100"/>
            <a:ext cx="1097280"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刷素养</a:t>
            </a:r>
            <a:endParaRPr lang="zh-CN" altLang="en-US" sz="2400" dirty="0">
              <a:latin typeface="印品黑体" panose="00000500000000000000" pitchFamily="2" charset="-122"/>
              <a:ea typeface="印品黑体" panose="00000500000000000000" pitchFamily="2" charset="-122"/>
            </a:endParaRPr>
          </a:p>
        </p:txBody>
      </p:sp>
      <p:sp>
        <p:nvSpPr>
          <p:cNvPr id="35" name="TextBox 39"/>
          <p:cNvSpPr txBox="1"/>
          <p:nvPr/>
        </p:nvSpPr>
        <p:spPr>
          <a:xfrm>
            <a:off x="8813165" y="1967865"/>
            <a:ext cx="10972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晒清单</a:t>
            </a:r>
            <a:endParaRPr lang="zh-CN" altLang="en-US" sz="2400" dirty="0">
              <a:latin typeface="印品黑体" panose="00000500000000000000" pitchFamily="2" charset="-122"/>
              <a:ea typeface="印品黑体" panose="00000500000000000000" pitchFamily="2" charset="-122"/>
            </a:endParaRPr>
          </a:p>
        </p:txBody>
      </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8875395" y="3627755"/>
            <a:ext cx="4074795" cy="316865"/>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文言基础知识 文言文阅读</a:t>
            </a:r>
            <a:endParaRPr lang="zh-CN" altLang="en-US" sz="1465" dirty="0">
              <a:latin typeface="印品黑体" panose="00000500000000000000" pitchFamily="2" charset="-122"/>
              <a:ea typeface="印品黑体" panose="00000500000000000000" pitchFamily="2" charset="-122"/>
            </a:endParaRPr>
          </a:p>
        </p:txBody>
      </p:sp>
      <p:grpSp>
        <p:nvGrpSpPr>
          <p:cNvPr id="17" name="组合 16"/>
          <p:cNvGrpSpPr/>
          <p:nvPr/>
        </p:nvGrpSpPr>
        <p:grpSpPr>
          <a:xfrm>
            <a:off x="3575685" y="836299"/>
            <a:ext cx="4469765" cy="840127"/>
            <a:chOff x="6297" y="1430"/>
            <a:chExt cx="7039" cy="1323"/>
          </a:xfrm>
        </p:grpSpPr>
        <p:sp>
          <p:nvSpPr>
            <p:cNvPr id="5" name="矩形: 圆角 9"/>
            <p:cNvSpPr/>
            <p:nvPr/>
          </p:nvSpPr>
          <p:spPr>
            <a:xfrm>
              <a:off x="6297" y="1430"/>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543"/>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507" y="2254"/>
              <a:ext cx="5829"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知识链接</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12" name="矩形: 圆角 11"/>
          <p:cNvSpPr/>
          <p:nvPr/>
        </p:nvSpPr>
        <p:spPr>
          <a:xfrm>
            <a:off x="3575685" y="262890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05</a:t>
            </a:r>
            <a:endParaRPr lang="en-US" altLang="zh-CN" sz="2400" dirty="0">
              <a:solidFill>
                <a:srgbClr val="FFFFFF"/>
              </a:solidFill>
              <a:ea typeface="印品黑体" panose="00000500000000000000" pitchFamily="2" charset="-122"/>
            </a:endParaRPr>
          </a:p>
        </p:txBody>
      </p:sp>
      <p:sp>
        <p:nvSpPr>
          <p:cNvPr id="11" name="TextBox 40"/>
          <p:cNvSpPr txBox="1"/>
          <p:nvPr/>
        </p:nvSpPr>
        <p:spPr>
          <a:xfrm>
            <a:off x="8832850" y="2366645"/>
            <a:ext cx="3327400" cy="768350"/>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字音 通假字</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古今异义</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一词多义</a:t>
            </a:r>
            <a:endParaRPr lang="zh-CN" altLang="en-US" sz="1465" dirty="0">
              <a:latin typeface="印品黑体" panose="00000500000000000000" pitchFamily="2" charset="-122"/>
              <a:ea typeface="印品黑体" panose="00000500000000000000" pitchFamily="2" charset="-122"/>
            </a:endParaRPr>
          </a:p>
          <a:p>
            <a:r>
              <a:rPr lang="zh-CN" altLang="en-US" sz="1465" dirty="0">
                <a:latin typeface="印品黑体" panose="00000500000000000000" pitchFamily="2" charset="-122"/>
                <a:ea typeface="印品黑体" panose="00000500000000000000" pitchFamily="2" charset="-122"/>
              </a:rPr>
              <a:t>词类活用</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文言句式</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文化常识</a:t>
            </a:r>
            <a:r>
              <a:rPr lang="en-US" altLang="zh-CN" sz="1465" dirty="0">
                <a:latin typeface="印品黑体" panose="00000500000000000000" pitchFamily="2" charset="-122"/>
                <a:ea typeface="印品黑体" panose="00000500000000000000" pitchFamily="2" charset="-122"/>
              </a:rPr>
              <a:t> </a:t>
            </a:r>
            <a:endParaRPr lang="en-US" altLang="zh-CN" sz="1465" dirty="0">
              <a:latin typeface="印品黑体" panose="00000500000000000000" pitchFamily="2" charset="-122"/>
              <a:ea typeface="印品黑体" panose="00000500000000000000" pitchFamily="2" charset="-122"/>
            </a:endParaRPr>
          </a:p>
          <a:p>
            <a:r>
              <a:rPr lang="zh-CN" altLang="en-US" sz="1465" dirty="0">
                <a:latin typeface="印品黑体" panose="00000500000000000000" pitchFamily="2" charset="-122"/>
                <a:ea typeface="印品黑体" panose="00000500000000000000" pitchFamily="2" charset="-122"/>
              </a:rPr>
              <a:t>成语积累</a:t>
            </a:r>
            <a:endParaRPr lang="zh-CN" altLang="en-US" sz="1465" dirty="0">
              <a:latin typeface="印品黑体" panose="00000500000000000000" pitchFamily="2" charset="-122"/>
              <a:ea typeface="印品黑体" panose="00000500000000000000" pitchFamily="2" charset="-122"/>
            </a:endParaRPr>
          </a:p>
        </p:txBody>
      </p:sp>
      <p:sp>
        <p:nvSpPr>
          <p:cNvPr id="7" name="矩形: 圆角 12"/>
          <p:cNvSpPr/>
          <p:nvPr/>
        </p:nvSpPr>
        <p:spPr>
          <a:xfrm>
            <a:off x="8009255" y="3112278"/>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06</a:t>
            </a:r>
            <a:endParaRPr lang="en-US" altLang="zh-CN" sz="2400" dirty="0">
              <a:solidFill>
                <a:srgbClr val="FFFFFF"/>
              </a:solidFill>
              <a:ea typeface="印品黑体" panose="00000500000000000000" pitchFamily="2" charset="-122"/>
            </a:endParaRPr>
          </a:p>
        </p:txBody>
      </p:sp>
      <p:sp>
        <p:nvSpPr>
          <p:cNvPr id="9" name="矩形: 圆角 11"/>
          <p:cNvSpPr/>
          <p:nvPr/>
        </p:nvSpPr>
        <p:spPr>
          <a:xfrm>
            <a:off x="3582035" y="358140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07</a:t>
            </a:r>
            <a:endParaRPr lang="en-US" altLang="zh-CN" sz="2400" dirty="0">
              <a:solidFill>
                <a:srgbClr val="FFFFFF"/>
              </a:solidFill>
              <a:ea typeface="印品黑体" panose="00000500000000000000" pitchFamily="2" charset="-122"/>
            </a:endParaRPr>
          </a:p>
        </p:txBody>
      </p:sp>
      <p:sp>
        <p:nvSpPr>
          <p:cNvPr id="15" name="TextBox 39"/>
          <p:cNvSpPr txBox="1"/>
          <p:nvPr/>
        </p:nvSpPr>
        <p:spPr>
          <a:xfrm>
            <a:off x="8848725" y="4068445"/>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人物志</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知人论世</a:t>
            </a:r>
            <a:endParaRPr lang="zh-CN" altLang="en-US" sz="2400" dirty="0">
              <a:latin typeface="印品黑体" panose="00000500000000000000" pitchFamily="2" charset="-122"/>
              <a:ea typeface="印品黑体" panose="00000500000000000000" pitchFamily="2" charset="-122"/>
              <a:sym typeface="+mn-ea"/>
            </a:endParaRPr>
          </a:p>
        </p:txBody>
      </p:sp>
      <p:sp>
        <p:nvSpPr>
          <p:cNvPr id="16" name="TextBox 40"/>
          <p:cNvSpPr txBox="1"/>
          <p:nvPr/>
        </p:nvSpPr>
        <p:spPr>
          <a:xfrm>
            <a:off x="8904605" y="4510405"/>
            <a:ext cx="2017395" cy="375285"/>
          </a:xfrm>
          <a:prstGeom prst="rect">
            <a:avLst/>
          </a:prstGeom>
          <a:noFill/>
        </p:spPr>
        <p:txBody>
          <a:bodyPr wrap="square" rtlCol="0">
            <a:noAutofit/>
          </a:bodyPr>
          <a:lstStyle/>
          <a:p>
            <a:pPr algn="l">
              <a:buClrTx/>
              <a:buSzTx/>
              <a:buFontTx/>
            </a:pPr>
            <a:r>
              <a:rPr lang="zh-CN" altLang="en-US" sz="1465" dirty="0">
                <a:latin typeface="印品黑体" panose="00000500000000000000" pitchFamily="2" charset="-122"/>
                <a:ea typeface="印品黑体" panose="00000500000000000000" pitchFamily="2" charset="-122"/>
              </a:rPr>
              <a:t>王羲之其书  </a:t>
            </a:r>
            <a:endParaRPr lang="zh-CN" altLang="en-US" sz="1465" dirty="0">
              <a:latin typeface="印品黑体" panose="00000500000000000000" pitchFamily="2" charset="-122"/>
              <a:ea typeface="印品黑体" panose="00000500000000000000" pitchFamily="2" charset="-122"/>
            </a:endParaRPr>
          </a:p>
          <a:p>
            <a:pPr algn="l">
              <a:buClrTx/>
              <a:buSzTx/>
              <a:buFontTx/>
            </a:pPr>
            <a:r>
              <a:rPr lang="zh-CN" altLang="en-US" sz="1465" dirty="0">
                <a:latin typeface="印品黑体" panose="00000500000000000000" pitchFamily="2" charset="-122"/>
                <a:ea typeface="印品黑体" panose="00000500000000000000" pitchFamily="2" charset="-122"/>
              </a:rPr>
              <a:t>名人评陶渊明</a:t>
            </a:r>
            <a:endParaRPr lang="zh-CN" altLang="en-US" sz="1465" dirty="0">
              <a:latin typeface="印品黑体" panose="00000500000000000000" pitchFamily="2" charset="-122"/>
              <a:ea typeface="印品黑体" panose="00000500000000000000" pitchFamily="2" charset="-122"/>
            </a:endParaRPr>
          </a:p>
        </p:txBody>
      </p:sp>
      <p:sp>
        <p:nvSpPr>
          <p:cNvPr id="25" name="TextBox 39"/>
          <p:cNvSpPr txBox="1"/>
          <p:nvPr/>
        </p:nvSpPr>
        <p:spPr>
          <a:xfrm>
            <a:off x="4481830" y="2767330"/>
            <a:ext cx="263969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戳考点</a:t>
            </a:r>
            <a:endParaRPr lang="zh-CN" altLang="en-US" sz="2400" dirty="0">
              <a:latin typeface="印品黑体" panose="00000500000000000000" pitchFamily="2" charset="-122"/>
              <a:ea typeface="印品黑体" panose="00000500000000000000" pitchFamily="2" charset="-122"/>
            </a:endParaRPr>
          </a:p>
        </p:txBody>
      </p:sp>
      <p:sp>
        <p:nvSpPr>
          <p:cNvPr id="27" name="TextBox 40"/>
          <p:cNvSpPr txBox="1"/>
          <p:nvPr/>
        </p:nvSpPr>
        <p:spPr>
          <a:xfrm>
            <a:off x="4449445" y="2205990"/>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情境探究</a:t>
            </a:r>
            <a:endParaRPr lang="zh-CN" altLang="en-US" sz="1465" dirty="0">
              <a:latin typeface="印品黑体" panose="00000500000000000000" pitchFamily="2" charset="-122"/>
              <a:ea typeface="印品黑体" panose="00000500000000000000" pitchFamily="2" charset="-122"/>
            </a:endParaRPr>
          </a:p>
          <a:p>
            <a:r>
              <a:rPr lang="zh-CN" altLang="en-US" sz="1465" dirty="0">
                <a:latin typeface="印品黑体" panose="00000500000000000000" pitchFamily="2" charset="-122"/>
                <a:ea typeface="印品黑体" panose="00000500000000000000" pitchFamily="2" charset="-122"/>
              </a:rPr>
              <a:t>对比分析</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sp>
        <p:nvSpPr>
          <p:cNvPr id="22" name="TextBox 39"/>
          <p:cNvSpPr txBox="1"/>
          <p:nvPr/>
        </p:nvSpPr>
        <p:spPr>
          <a:xfrm>
            <a:off x="4449445" y="3653155"/>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典藏馆</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文常新知</a:t>
            </a:r>
            <a:endParaRPr lang="zh-CN" altLang="en-US" sz="2400" dirty="0">
              <a:latin typeface="印品黑体" panose="00000500000000000000" pitchFamily="2" charset="-122"/>
              <a:ea typeface="印品黑体" panose="00000500000000000000" pitchFamily="2" charset="-122"/>
              <a:sym typeface="+mn-ea"/>
            </a:endParaRPr>
          </a:p>
        </p:txBody>
      </p:sp>
      <p:sp>
        <p:nvSpPr>
          <p:cNvPr id="24" name="TextBox 40"/>
          <p:cNvSpPr txBox="1"/>
          <p:nvPr/>
        </p:nvSpPr>
        <p:spPr>
          <a:xfrm>
            <a:off x="4481830" y="4079875"/>
            <a:ext cx="3350895"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表达归隐的典故、意象</a:t>
            </a:r>
            <a:r>
              <a:rPr lang="en-US" altLang="zh-CN" sz="1465" dirty="0">
                <a:sym typeface="+mn-ea"/>
              </a:rPr>
              <a:t> </a:t>
            </a:r>
            <a:endParaRPr lang="en-US" altLang="zh-CN" sz="1465" dirty="0">
              <a:sym typeface="+mn-ea"/>
            </a:endParaRPr>
          </a:p>
          <a:p>
            <a:endParaRPr lang="zh-CN" altLang="en-US" sz="1465" dirty="0">
              <a:sym typeface="+mn-ea"/>
            </a:endParaRPr>
          </a:p>
        </p:txBody>
      </p:sp>
      <p:sp>
        <p:nvSpPr>
          <p:cNvPr id="14" name="TextBox 40"/>
          <p:cNvSpPr txBox="1"/>
          <p:nvPr>
            <p:custDataLst>
              <p:tags r:id="rId2"/>
            </p:custDataLst>
          </p:nvPr>
        </p:nvSpPr>
        <p:spPr>
          <a:xfrm>
            <a:off x="4512310" y="3208655"/>
            <a:ext cx="2781935" cy="316865"/>
          </a:xfrm>
          <a:prstGeom prst="rect">
            <a:avLst/>
          </a:prstGeom>
          <a:noFill/>
        </p:spPr>
        <p:txBody>
          <a:bodyPr wrap="square" rtlCol="0">
            <a:spAutoFit/>
          </a:bodyPr>
          <a:p>
            <a:r>
              <a:rPr lang="zh-CN" altLang="en-US" sz="1465" dirty="0">
                <a:latin typeface="印品黑体" panose="00000500000000000000" pitchFamily="2" charset="-122"/>
                <a:ea typeface="印品黑体" panose="00000500000000000000" pitchFamily="2" charset="-122"/>
              </a:rPr>
              <a:t>考点解读</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考法突破</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典题例</a:t>
            </a:r>
            <a:r>
              <a:rPr lang="zh-CN" altLang="en-US" sz="1465" dirty="0">
                <a:latin typeface="印品黑体" panose="00000500000000000000" pitchFamily="2" charset="-122"/>
                <a:ea typeface="印品黑体" panose="00000500000000000000" pitchFamily="2" charset="-122"/>
              </a:rPr>
              <a:t>解 </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3"/>
            </p:custDataLst>
          </p:nvPr>
        </p:nvSpPr>
        <p:spPr>
          <a:xfrm>
            <a:off x="4449445" y="1772920"/>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4"/>
            </p:custDataLst>
          </p:nvPr>
        </p:nvSpPr>
        <p:spPr>
          <a:xfrm>
            <a:off x="8718550" y="1438910"/>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文言注释</a:t>
            </a:r>
            <a:endParaRPr lang="zh-CN" altLang="en-US" sz="1465" dirty="0">
              <a:latin typeface="印品黑体" panose="00000500000000000000" pitchFamily="2" charset="-122"/>
              <a:ea typeface="印品黑体" panose="00000500000000000000" pitchFamily="2" charset="-122"/>
            </a:endParaRPr>
          </a:p>
        </p:txBody>
      </p:sp>
      <p:sp>
        <p:nvSpPr>
          <p:cNvPr id="32" name="矩形: 圆角 10"/>
          <p:cNvSpPr/>
          <p:nvPr>
            <p:custDataLst>
              <p:tags r:id="rId5"/>
            </p:custDataLst>
          </p:nvPr>
        </p:nvSpPr>
        <p:spPr>
          <a:xfrm>
            <a:off x="8044815" y="4078605"/>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08</a:t>
            </a:r>
            <a:endParaRPr lang="en-US" altLang="zh-CN" sz="2400" dirty="0">
              <a:solidFill>
                <a:srgbClr val="FFFFFF"/>
              </a:solidFill>
              <a:ea typeface="印品黑体" panose="00000500000000000000" pitchFamily="2" charset="-122"/>
            </a:endParaRPr>
          </a:p>
        </p:txBody>
      </p:sp>
      <p:sp>
        <p:nvSpPr>
          <p:cNvPr id="31" name="矩形: 圆角 11"/>
          <p:cNvSpPr/>
          <p:nvPr/>
        </p:nvSpPr>
        <p:spPr>
          <a:xfrm>
            <a:off x="3565525" y="449770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09</a:t>
            </a:r>
            <a:endParaRPr lang="en-US" altLang="zh-CN" sz="2400" dirty="0">
              <a:solidFill>
                <a:srgbClr val="FFFFFF"/>
              </a:solidFill>
              <a:ea typeface="印品黑体" panose="00000500000000000000" pitchFamily="2" charset="-122"/>
            </a:endParaRPr>
          </a:p>
        </p:txBody>
      </p:sp>
      <p:sp>
        <p:nvSpPr>
          <p:cNvPr id="33" name="TextBox 39"/>
          <p:cNvSpPr txBox="1"/>
          <p:nvPr/>
        </p:nvSpPr>
        <p:spPr>
          <a:xfrm>
            <a:off x="4432935" y="4497705"/>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素材范</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学以致用</a:t>
            </a:r>
            <a:endParaRPr lang="zh-CN" altLang="en-US" sz="2400" dirty="0">
              <a:latin typeface="印品黑体" panose="00000500000000000000" pitchFamily="2" charset="-122"/>
              <a:ea typeface="印品黑体" panose="00000500000000000000" pitchFamily="2" charset="-122"/>
              <a:sym typeface="+mn-ea"/>
            </a:endParaRPr>
          </a:p>
        </p:txBody>
      </p:sp>
      <p:sp>
        <p:nvSpPr>
          <p:cNvPr id="34" name="TextBox 40"/>
          <p:cNvSpPr txBox="1"/>
          <p:nvPr/>
        </p:nvSpPr>
        <p:spPr>
          <a:xfrm>
            <a:off x="4465320" y="4852670"/>
            <a:ext cx="3806190"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死生亦大矣  富贵非吾愿，帝乡不可期</a:t>
            </a:r>
            <a:endParaRPr lang="zh-CN" altLang="en-US" sz="1465" dirty="0">
              <a:latin typeface="印品黑体" panose="00000500000000000000" pitchFamily="2" charset="-122"/>
              <a:ea typeface="印品黑体" panose="00000500000000000000" pitchFamily="2" charset="-122"/>
              <a:sym typeface="+mn-ea"/>
            </a:endParaRPr>
          </a:p>
          <a:p>
            <a:r>
              <a:rPr lang="zh-CN" altLang="en-US" sz="1465" dirty="0">
                <a:latin typeface="印品黑体" panose="00000500000000000000" pitchFamily="2" charset="-122"/>
                <a:ea typeface="印品黑体" panose="00000500000000000000" pitchFamily="2" charset="-122"/>
                <a:sym typeface="+mn-ea"/>
              </a:rPr>
              <a:t>三径就荒，松菊犹存</a:t>
            </a:r>
            <a:endParaRPr lang="zh-CN" altLang="en-US" sz="1465" dirty="0">
              <a:latin typeface="印品黑体" panose="00000500000000000000" pitchFamily="2" charset="-122"/>
              <a:ea typeface="印品黑体" panose="00000500000000000000" pitchFamily="2" charset="-122"/>
              <a:sym typeface="+mn-ea"/>
            </a:endParaRPr>
          </a:p>
        </p:txBody>
      </p:sp>
      <p:sp>
        <p:nvSpPr>
          <p:cNvPr id="44" name="TextBox 39"/>
          <p:cNvSpPr txBox="1"/>
          <p:nvPr/>
        </p:nvSpPr>
        <p:spPr>
          <a:xfrm>
            <a:off x="8832215" y="5056505"/>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句子迷</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笔有千钧</a:t>
            </a:r>
            <a:endParaRPr lang="zh-CN" altLang="en-US" sz="2400" dirty="0">
              <a:latin typeface="印品黑体" panose="00000500000000000000" pitchFamily="2" charset="-122"/>
              <a:ea typeface="印品黑体" panose="00000500000000000000" pitchFamily="2" charset="-122"/>
              <a:sym typeface="+mn-ea"/>
            </a:endParaRPr>
          </a:p>
        </p:txBody>
      </p:sp>
      <p:sp>
        <p:nvSpPr>
          <p:cNvPr id="45" name="TextBox 40"/>
          <p:cNvSpPr txBox="1"/>
          <p:nvPr/>
        </p:nvSpPr>
        <p:spPr>
          <a:xfrm>
            <a:off x="8959850" y="5498465"/>
            <a:ext cx="2017395" cy="375285"/>
          </a:xfrm>
          <a:prstGeom prst="rect">
            <a:avLst/>
          </a:prstGeom>
          <a:noFill/>
        </p:spPr>
        <p:txBody>
          <a:bodyPr wrap="square" rtlCol="0">
            <a:noAutofit/>
          </a:bodyPr>
          <a:lstStyle/>
          <a:p>
            <a:pPr algn="l">
              <a:buClrTx/>
              <a:buSzTx/>
              <a:buNone/>
            </a:pPr>
            <a:r>
              <a:rPr lang="zh-CN" altLang="en-US" sz="1465" dirty="0">
                <a:latin typeface="印品黑体" panose="00000500000000000000" pitchFamily="2" charset="-122"/>
                <a:ea typeface="印品黑体" panose="00000500000000000000" pitchFamily="2" charset="-122"/>
              </a:rPr>
              <a:t>士人的死生观</a:t>
            </a:r>
            <a:endParaRPr lang="zh-CN" altLang="en-US" sz="1465" dirty="0">
              <a:latin typeface="印品黑体" panose="00000500000000000000" pitchFamily="2" charset="-122"/>
              <a:ea typeface="印品黑体" panose="00000500000000000000" pitchFamily="2" charset="-122"/>
            </a:endParaRPr>
          </a:p>
        </p:txBody>
      </p:sp>
      <p:sp>
        <p:nvSpPr>
          <p:cNvPr id="46" name="矩形: 圆角 10"/>
          <p:cNvSpPr/>
          <p:nvPr>
            <p:custDataLst>
              <p:tags r:id="rId6"/>
            </p:custDataLst>
          </p:nvPr>
        </p:nvSpPr>
        <p:spPr>
          <a:xfrm>
            <a:off x="8028305" y="5066665"/>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10</a:t>
            </a:r>
            <a:endParaRPr lang="en-US" altLang="zh-CN" sz="2400" dirty="0">
              <a:solidFill>
                <a:srgbClr val="FFFFFF"/>
              </a:solidFill>
              <a:ea typeface="印品黑体" panose="00000500000000000000" pitchFamily="2" charset="-122"/>
            </a:endParaRPr>
          </a:p>
        </p:txBody>
      </p:sp>
      <p:sp>
        <p:nvSpPr>
          <p:cNvPr id="47" name="矩形: 圆角 11"/>
          <p:cNvSpPr/>
          <p:nvPr/>
        </p:nvSpPr>
        <p:spPr>
          <a:xfrm>
            <a:off x="3549015" y="541401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11</a:t>
            </a:r>
            <a:endParaRPr lang="en-US" altLang="zh-CN" sz="2400" dirty="0">
              <a:solidFill>
                <a:srgbClr val="FFFFFF"/>
              </a:solidFill>
              <a:ea typeface="印品黑体" panose="00000500000000000000" pitchFamily="2" charset="-122"/>
            </a:endParaRPr>
          </a:p>
        </p:txBody>
      </p:sp>
      <p:sp>
        <p:nvSpPr>
          <p:cNvPr id="48" name="TextBox 39"/>
          <p:cNvSpPr txBox="1"/>
          <p:nvPr/>
        </p:nvSpPr>
        <p:spPr>
          <a:xfrm>
            <a:off x="4416425" y="5414010"/>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故事汇</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经年缩影</a:t>
            </a:r>
            <a:endParaRPr lang="zh-CN" altLang="en-US" sz="2400" dirty="0">
              <a:latin typeface="印品黑体" panose="00000500000000000000" pitchFamily="2" charset="-122"/>
              <a:ea typeface="印品黑体" panose="00000500000000000000" pitchFamily="2" charset="-122"/>
              <a:sym typeface="+mn-ea"/>
            </a:endParaRPr>
          </a:p>
        </p:txBody>
      </p:sp>
      <p:sp>
        <p:nvSpPr>
          <p:cNvPr id="49" name="TextBox 40"/>
          <p:cNvSpPr txBox="1"/>
          <p:nvPr/>
        </p:nvSpPr>
        <p:spPr>
          <a:xfrm>
            <a:off x="4520565" y="5768975"/>
            <a:ext cx="3551555" cy="462915"/>
          </a:xfrm>
          <a:prstGeom prst="rect">
            <a:avLst/>
          </a:prstGeom>
          <a:noFill/>
        </p:spPr>
        <p:txBody>
          <a:bodyPr wrap="square" rtlCol="0">
            <a:noAutofit/>
          </a:bodyPr>
          <a:lstStyle/>
          <a:p>
            <a:pPr algn="l">
              <a:buClrTx/>
              <a:buSzTx/>
              <a:buNone/>
            </a:pPr>
            <a:r>
              <a:rPr lang="zh-CN" altLang="en-US" sz="1465" dirty="0">
                <a:latin typeface="印品黑体" panose="00000500000000000000" pitchFamily="2" charset="-122"/>
                <a:ea typeface="印品黑体" panose="00000500000000000000" pitchFamily="2" charset="-122"/>
                <a:sym typeface="+mn-ea"/>
              </a:rPr>
              <a:t>王羲之二三事 【墨池传说】 【悟“八法之势”】     陶渊明清查户口</a:t>
            </a:r>
            <a:endParaRPr lang="zh-CN" altLang="en-US" sz="1465" dirty="0">
              <a:latin typeface="印品黑体" panose="00000500000000000000" pitchFamily="2" charset="-122"/>
              <a:ea typeface="印品黑体" panose="00000500000000000000" pitchFamily="2" charset="-122"/>
              <a:sym typeface="+mn-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915670"/>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3" name="文本框 2"/>
          <p:cNvSpPr txBox="1"/>
          <p:nvPr/>
        </p:nvSpPr>
        <p:spPr>
          <a:xfrm>
            <a:off x="622935" y="1412875"/>
            <a:ext cx="10624185" cy="922020"/>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dirty="0">
                <a:sym typeface="+mn-ea"/>
              </a:rPr>
              <a:t>文言文基础知识</a:t>
            </a:r>
            <a:endParaRPr lang="zh-CN" dirty="0"/>
          </a:p>
          <a:p>
            <a:pPr indent="457200" fontAlgn="auto">
              <a:lnSpc>
                <a:spcPct val="150000"/>
              </a:lnSpc>
              <a:extLst>
                <a:ext uri="{35155182-B16C-46BC-9424-99874614C6A1}">
                  <wpsdc:indentchars xmlns:wpsdc="http://www.wps.cn/officeDocument/2017/drawingmlCustomData" val="200" checksum="59296752"/>
                </a:ext>
              </a:extLst>
            </a:pPr>
            <a:endParaRPr dirty="0"/>
          </a:p>
        </p:txBody>
      </p:sp>
      <p:sp>
        <p:nvSpPr>
          <p:cNvPr id="17" name="文本框 16"/>
          <p:cNvSpPr txBox="1"/>
          <p:nvPr/>
        </p:nvSpPr>
        <p:spPr>
          <a:xfrm>
            <a:off x="501650" y="1776730"/>
            <a:ext cx="10745470" cy="3891915"/>
          </a:xfrm>
          <a:prstGeom prst="rect">
            <a:avLst/>
          </a:prstGeom>
          <a:noFill/>
        </p:spPr>
        <p:txBody>
          <a:bodyPr wrap="square" rtlCol="0">
            <a:noAutofit/>
          </a:bodyPr>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1.</a:t>
            </a:r>
            <a:r>
              <a:rPr lang="zh-CN" altLang="en-US" dirty="0"/>
              <a:t>下列句子中加点词的解释</a:t>
            </a:r>
            <a:r>
              <a:rPr lang="en-US" altLang="zh-CN" dirty="0"/>
              <a:t>，</a:t>
            </a:r>
            <a:r>
              <a:rPr lang="zh-CN" altLang="en-US" dirty="0"/>
              <a:t>全都正确的一项是</a:t>
            </a:r>
            <a:r>
              <a:rPr lang="en-US" altLang="zh-CN" dirty="0"/>
              <a:t>	(</a:t>
            </a:r>
            <a:r>
              <a:rPr lang="zh-CN" altLang="en-US" dirty="0"/>
              <a:t>　　</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A.</a:t>
            </a:r>
            <a:r>
              <a:rPr lang="zh-CN" altLang="en-US" dirty="0"/>
              <a:t>群贤毕至</a:t>
            </a:r>
            <a:r>
              <a:rPr lang="en-US" altLang="zh-CN" dirty="0"/>
              <a:t>(</a:t>
            </a:r>
            <a:r>
              <a:rPr lang="zh-CN" altLang="en-US" dirty="0"/>
              <a:t>全</a:t>
            </a:r>
            <a:r>
              <a:rPr lang="en-US" altLang="zh-CN" dirty="0"/>
              <a:t>，</a:t>
            </a:r>
            <a:r>
              <a:rPr lang="zh-CN" altLang="en-US" dirty="0"/>
              <a:t>都</a:t>
            </a:r>
            <a:r>
              <a:rPr lang="en-US" altLang="zh-CN" dirty="0"/>
              <a:t>)</a:t>
            </a:r>
            <a:r>
              <a:rPr lang="zh-CN" altLang="en-US" dirty="0"/>
              <a:t>　</a:t>
            </a:r>
            <a:r>
              <a:rPr lang="en-US" altLang="zh-CN" dirty="0"/>
              <a:t>    </a:t>
            </a:r>
            <a:r>
              <a:rPr lang="zh-CN" altLang="en-US" dirty="0"/>
              <a:t>少长咸集</a:t>
            </a:r>
            <a:r>
              <a:rPr lang="en-US" altLang="zh-CN" dirty="0"/>
              <a:t>(</a:t>
            </a:r>
            <a:r>
              <a:rPr lang="zh-CN" altLang="en-US" dirty="0"/>
              <a:t>全</a:t>
            </a:r>
            <a:r>
              <a:rPr lang="en-US" altLang="zh-CN" dirty="0"/>
              <a:t>，</a:t>
            </a:r>
            <a:r>
              <a:rPr lang="zh-CN" altLang="en-US" dirty="0"/>
              <a:t>都</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   </a:t>
            </a:r>
            <a:r>
              <a:rPr lang="zh-CN" altLang="en-US" dirty="0"/>
              <a:t>其致一也</a:t>
            </a:r>
            <a:r>
              <a:rPr lang="en-US" altLang="zh-CN" dirty="0"/>
              <a:t>(</a:t>
            </a:r>
            <a:r>
              <a:rPr lang="zh-CN" altLang="en-US" dirty="0"/>
              <a:t>导致</a:t>
            </a:r>
            <a:r>
              <a:rPr lang="en-US" altLang="zh-CN" dirty="0"/>
              <a:t>)	</a:t>
            </a:r>
            <a:r>
              <a:rPr lang="zh-CN" altLang="en-US" dirty="0"/>
              <a:t>归去来兮</a:t>
            </a:r>
            <a:r>
              <a:rPr lang="en-US" altLang="zh-CN" dirty="0"/>
              <a:t>(</a:t>
            </a:r>
            <a:r>
              <a:rPr lang="zh-CN" altLang="en-US" dirty="0"/>
              <a:t>助词</a:t>
            </a:r>
            <a:r>
              <a:rPr lang="en-US" altLang="zh-CN" dirty="0"/>
              <a:t>，</a:t>
            </a:r>
            <a:r>
              <a:rPr lang="zh-CN" altLang="en-US" dirty="0"/>
              <a:t>无实义</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B.</a:t>
            </a:r>
            <a:r>
              <a:rPr lang="zh-CN" altLang="en-US" dirty="0"/>
              <a:t>畅叙幽情</a:t>
            </a:r>
            <a:r>
              <a:rPr lang="en-US" altLang="zh-CN" dirty="0"/>
              <a:t>(</a:t>
            </a:r>
            <a:r>
              <a:rPr lang="zh-CN" altLang="en-US" dirty="0"/>
              <a:t>深远高雅</a:t>
            </a:r>
            <a:r>
              <a:rPr lang="en-US" altLang="zh-CN" dirty="0"/>
              <a:t>)	</a:t>
            </a:r>
            <a:r>
              <a:rPr lang="zh-CN" altLang="en-US" dirty="0"/>
              <a:t>崇山峻岭</a:t>
            </a:r>
            <a:r>
              <a:rPr lang="en-US" altLang="zh-CN" dirty="0"/>
              <a:t>(</a:t>
            </a:r>
            <a:r>
              <a:rPr lang="zh-CN" altLang="en-US" dirty="0"/>
              <a:t>高</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   </a:t>
            </a:r>
            <a:r>
              <a:rPr lang="zh-CN" altLang="en-US" dirty="0"/>
              <a:t>人之相与</a:t>
            </a:r>
            <a:r>
              <a:rPr lang="en-US" altLang="zh-CN" dirty="0"/>
              <a:t>(</a:t>
            </a:r>
            <a:r>
              <a:rPr lang="zh-CN" altLang="en-US" dirty="0"/>
              <a:t>交往</a:t>
            </a:r>
            <a:r>
              <a:rPr lang="en-US" altLang="zh-CN" dirty="0"/>
              <a:t>)	</a:t>
            </a:r>
            <a:r>
              <a:rPr lang="zh-CN" altLang="en-US" dirty="0"/>
              <a:t>引壶觞以自酌</a:t>
            </a:r>
            <a:r>
              <a:rPr lang="en-US" altLang="zh-CN" dirty="0"/>
              <a:t>(</a:t>
            </a:r>
            <a:r>
              <a:rPr lang="zh-CN" altLang="en-US" dirty="0"/>
              <a:t>酒杯</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C.</a:t>
            </a:r>
            <a:r>
              <a:rPr lang="zh-CN" altLang="en-US" dirty="0"/>
              <a:t>感慨系之矣</a:t>
            </a:r>
            <a:r>
              <a:rPr lang="en-US" altLang="zh-CN" dirty="0"/>
              <a:t>(</a:t>
            </a:r>
            <a:r>
              <a:rPr lang="zh-CN" altLang="en-US" dirty="0"/>
              <a:t>连接</a:t>
            </a:r>
            <a:r>
              <a:rPr lang="en-US" altLang="zh-CN" dirty="0"/>
              <a:t>)	</a:t>
            </a:r>
            <a:r>
              <a:rPr lang="zh-CN" altLang="en-US" dirty="0"/>
              <a:t>修短随化</a:t>
            </a:r>
            <a:r>
              <a:rPr lang="en-US" altLang="zh-CN" dirty="0"/>
              <a:t>(</a:t>
            </a:r>
            <a:r>
              <a:rPr lang="zh-CN" altLang="en-US" dirty="0"/>
              <a:t>变化</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   </a:t>
            </a:r>
            <a:r>
              <a:rPr lang="zh-CN" altLang="en-US" dirty="0"/>
              <a:t>终期于尽</a:t>
            </a:r>
            <a:r>
              <a:rPr lang="en-US" altLang="zh-CN" dirty="0"/>
              <a:t>(</a:t>
            </a:r>
            <a:r>
              <a:rPr lang="zh-CN" altLang="en-US" dirty="0"/>
              <a:t>归结</a:t>
            </a:r>
            <a:r>
              <a:rPr lang="en-US" altLang="zh-CN" dirty="0"/>
              <a:t>)	</a:t>
            </a:r>
            <a:r>
              <a:rPr lang="zh-CN" altLang="en-US" dirty="0"/>
              <a:t>或植杖而耘耔</a:t>
            </a:r>
            <a:r>
              <a:rPr lang="en-US" altLang="zh-CN" dirty="0"/>
              <a:t>(</a:t>
            </a:r>
            <a:r>
              <a:rPr lang="zh-CN" altLang="en-US" dirty="0"/>
              <a:t>培土</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D.</a:t>
            </a:r>
            <a:r>
              <a:rPr lang="zh-CN" altLang="en-US" dirty="0"/>
              <a:t>列坐其次</a:t>
            </a:r>
            <a:r>
              <a:rPr lang="en-US" altLang="zh-CN" dirty="0"/>
              <a:t>(</a:t>
            </a:r>
            <a:r>
              <a:rPr lang="zh-CN" altLang="en-US" dirty="0"/>
              <a:t>排列</a:t>
            </a:r>
            <a:r>
              <a:rPr lang="en-US" altLang="zh-CN" dirty="0"/>
              <a:t>)	</a:t>
            </a:r>
            <a:r>
              <a:rPr lang="zh-CN" altLang="en-US" dirty="0"/>
              <a:t>喻之于怀</a:t>
            </a:r>
            <a:r>
              <a:rPr lang="en-US" altLang="zh-CN" dirty="0"/>
              <a:t>(</a:t>
            </a:r>
            <a:r>
              <a:rPr lang="zh-CN" altLang="en-US" dirty="0"/>
              <a:t>比喻</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   </a:t>
            </a:r>
            <a:r>
              <a:rPr lang="zh-CN" altLang="en-US" dirty="0"/>
              <a:t>策扶老以流憩</a:t>
            </a:r>
            <a:r>
              <a:rPr lang="en-US" altLang="zh-CN" dirty="0"/>
              <a:t>(</a:t>
            </a:r>
            <a:r>
              <a:rPr lang="zh-CN" altLang="en-US" dirty="0"/>
              <a:t>拐杖</a:t>
            </a:r>
            <a:r>
              <a:rPr lang="en-US" altLang="zh-CN" dirty="0"/>
              <a:t>)	</a:t>
            </a:r>
            <a:r>
              <a:rPr lang="zh-CN" altLang="en-US" dirty="0"/>
              <a:t>景翳翳以将入</a:t>
            </a:r>
            <a:r>
              <a:rPr lang="en-US" altLang="zh-CN" dirty="0"/>
              <a:t>(</a:t>
            </a:r>
            <a:r>
              <a:rPr lang="zh-CN" altLang="en-US" dirty="0"/>
              <a:t>风景</a:t>
            </a:r>
            <a:r>
              <a:rPr lang="en-US" altLang="zh-CN" dirty="0"/>
              <a:t>，</a:t>
            </a:r>
            <a:r>
              <a:rPr lang="zh-CN" altLang="en-US" dirty="0"/>
              <a:t>景物</a:t>
            </a:r>
            <a:r>
              <a:rPr lang="en-US" altLang="zh-CN" dirty="0"/>
              <a:t>)</a:t>
            </a:r>
            <a:endParaRPr lang="en-US" altLang="zh-CN" dirty="0"/>
          </a:p>
        </p:txBody>
      </p:sp>
      <p:sp>
        <p:nvSpPr>
          <p:cNvPr id="18" name="文本框 17"/>
          <p:cNvSpPr txBox="1"/>
          <p:nvPr/>
        </p:nvSpPr>
        <p:spPr>
          <a:xfrm>
            <a:off x="6168390" y="1917065"/>
            <a:ext cx="410845" cy="481965"/>
          </a:xfrm>
          <a:prstGeom prst="rect">
            <a:avLst/>
          </a:prstGeom>
          <a:noFill/>
        </p:spPr>
        <p:txBody>
          <a:bodyPr wrap="square" rtlCol="0">
            <a:noAutofit/>
          </a:bodyPr>
          <a:p>
            <a:r>
              <a:rPr lang="en-US" altLang="zh-CN"/>
              <a:t>B</a:t>
            </a:r>
            <a:r>
              <a:rPr lang="zh-CN" altLang="en-US"/>
              <a:t>　</a:t>
            </a:r>
            <a:endParaRPr lang="zh-CN" altLang="en-US"/>
          </a:p>
        </p:txBody>
      </p:sp>
      <p:sp>
        <p:nvSpPr>
          <p:cNvPr id="19" name="文本框 18"/>
          <p:cNvSpPr txBox="1"/>
          <p:nvPr/>
        </p:nvSpPr>
        <p:spPr>
          <a:xfrm>
            <a:off x="839470" y="5661660"/>
            <a:ext cx="10042525" cy="644525"/>
          </a:xfrm>
          <a:prstGeom prst="rect">
            <a:avLst/>
          </a:prstGeom>
          <a:noFill/>
        </p:spPr>
        <p:txBody>
          <a:bodyPr wrap="square" rtlCol="0">
            <a:noAutofit/>
          </a:bodyPr>
          <a:p>
            <a:pPr algn="l">
              <a:buClrTx/>
              <a:buSzTx/>
              <a:buFontTx/>
            </a:pPr>
            <a:r>
              <a:t>【解析】</a:t>
            </a:r>
            <a:r>
              <a:rPr lang="zh-CN" altLang="en-US"/>
              <a:t>本题考查理解常见文言实词在文中的含义的能力。</a:t>
            </a:r>
            <a:r>
              <a:rPr lang="en-US" altLang="zh-CN"/>
              <a:t>A</a:t>
            </a:r>
            <a:r>
              <a:rPr lang="zh-CN" altLang="en-US"/>
              <a:t>项</a:t>
            </a:r>
            <a:r>
              <a:rPr lang="en-US" altLang="zh-CN"/>
              <a:t>，</a:t>
            </a:r>
            <a:r>
              <a:rPr lang="zh-CN" altLang="en-US"/>
              <a:t>致</a:t>
            </a:r>
            <a:r>
              <a:rPr lang="en-US" altLang="zh-CN"/>
              <a:t>:</a:t>
            </a:r>
            <a:r>
              <a:rPr lang="zh-CN" altLang="en-US"/>
              <a:t>意态</a:t>
            </a:r>
            <a:r>
              <a:rPr lang="en-US" altLang="zh-CN"/>
              <a:t>，</a:t>
            </a:r>
            <a:r>
              <a:rPr lang="zh-CN" altLang="en-US"/>
              <a:t>情趣。</a:t>
            </a:r>
            <a:r>
              <a:rPr lang="en-US" altLang="zh-CN"/>
              <a:t>C</a:t>
            </a:r>
            <a:r>
              <a:rPr lang="zh-CN" altLang="en-US"/>
              <a:t>项</a:t>
            </a:r>
            <a:r>
              <a:rPr lang="en-US" altLang="zh-CN"/>
              <a:t>，</a:t>
            </a:r>
            <a:r>
              <a:rPr lang="zh-CN" altLang="en-US"/>
              <a:t>化</a:t>
            </a:r>
            <a:r>
              <a:rPr lang="en-US" altLang="zh-CN"/>
              <a:t>:</a:t>
            </a:r>
            <a:r>
              <a:rPr lang="zh-CN" altLang="en-US"/>
              <a:t>指自然。</a:t>
            </a:r>
            <a:r>
              <a:rPr lang="en-US" altLang="zh-CN"/>
              <a:t>D</a:t>
            </a:r>
            <a:r>
              <a:rPr lang="zh-CN" altLang="en-US"/>
              <a:t>项</a:t>
            </a:r>
            <a:r>
              <a:rPr lang="en-US" altLang="zh-CN"/>
              <a:t>，</a:t>
            </a:r>
            <a:r>
              <a:rPr lang="zh-CN" altLang="en-US"/>
              <a:t>喻</a:t>
            </a:r>
            <a:r>
              <a:rPr lang="en-US" altLang="zh-CN"/>
              <a:t>:</a:t>
            </a:r>
            <a:r>
              <a:rPr lang="zh-CN" altLang="en-US"/>
              <a:t>明白。一说是消解、释怀的意思。景</a:t>
            </a:r>
            <a:r>
              <a:rPr lang="en-US" altLang="zh-CN"/>
              <a:t>:</a:t>
            </a:r>
            <a:r>
              <a:rPr lang="zh-CN" altLang="en-US"/>
              <a:t>日光。</a:t>
            </a:r>
            <a:endParaRPr lang="zh-CN" altLang="en-US"/>
          </a:p>
        </p:txBody>
      </p:sp>
      <p:sp>
        <p:nvSpPr>
          <p:cNvPr id="20" name="文本框 19"/>
          <p:cNvSpPr txBox="1"/>
          <p:nvPr>
            <p:custDataLst>
              <p:tags r:id="rId3"/>
            </p:custDataLst>
          </p:nvPr>
        </p:nvSpPr>
        <p:spPr>
          <a:xfrm flipH="1">
            <a:off x="1632585" y="2498725"/>
            <a:ext cx="394970" cy="33655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2" name="文本框 21"/>
          <p:cNvSpPr txBox="1"/>
          <p:nvPr>
            <p:custDataLst>
              <p:tags r:id="rId4"/>
            </p:custDataLst>
          </p:nvPr>
        </p:nvSpPr>
        <p:spPr>
          <a:xfrm flipH="1" flipV="1">
            <a:off x="1694815" y="328549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3" name="文本框 22"/>
          <p:cNvSpPr txBox="1"/>
          <p:nvPr>
            <p:custDataLst>
              <p:tags r:id="rId5"/>
            </p:custDataLst>
          </p:nvPr>
        </p:nvSpPr>
        <p:spPr>
          <a:xfrm flipH="1">
            <a:off x="1180465" y="5013325"/>
            <a:ext cx="287655" cy="36893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4" name="文本框 23"/>
          <p:cNvSpPr txBox="1"/>
          <p:nvPr>
            <p:custDataLst>
              <p:tags r:id="rId6"/>
            </p:custDataLst>
          </p:nvPr>
        </p:nvSpPr>
        <p:spPr>
          <a:xfrm>
            <a:off x="3719830" y="3736975"/>
            <a:ext cx="318135" cy="27305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5" name="文本框 24"/>
          <p:cNvSpPr txBox="1"/>
          <p:nvPr>
            <p:custDataLst>
              <p:tags r:id="rId7"/>
            </p:custDataLst>
          </p:nvPr>
        </p:nvSpPr>
        <p:spPr>
          <a:xfrm flipH="1">
            <a:off x="3918585" y="4142740"/>
            <a:ext cx="349885" cy="21463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6" name="文本框 25"/>
          <p:cNvSpPr txBox="1"/>
          <p:nvPr>
            <p:custDataLst>
              <p:tags r:id="rId8"/>
            </p:custDataLst>
          </p:nvPr>
        </p:nvSpPr>
        <p:spPr>
          <a:xfrm flipV="1">
            <a:off x="3712210" y="284797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7" name="文本框 26"/>
          <p:cNvSpPr txBox="1"/>
          <p:nvPr>
            <p:custDataLst>
              <p:tags r:id="rId9"/>
            </p:custDataLst>
          </p:nvPr>
        </p:nvSpPr>
        <p:spPr>
          <a:xfrm flipH="1" flipV="1">
            <a:off x="1488440" y="4580890"/>
            <a:ext cx="324485" cy="31305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8" name="文本框 27"/>
          <p:cNvSpPr txBox="1"/>
          <p:nvPr>
            <p:custDataLst>
              <p:tags r:id="rId10"/>
            </p:custDataLst>
          </p:nvPr>
        </p:nvSpPr>
        <p:spPr>
          <a:xfrm flipH="1">
            <a:off x="1645285" y="4149090"/>
            <a:ext cx="401320" cy="41148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11"/>
            </p:custDataLst>
          </p:nvPr>
        </p:nvSpPr>
        <p:spPr>
          <a:xfrm flipV="1">
            <a:off x="1344295" y="285305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4" name="文本框 3"/>
          <p:cNvSpPr txBox="1"/>
          <p:nvPr>
            <p:custDataLst>
              <p:tags r:id="rId12"/>
            </p:custDataLst>
          </p:nvPr>
        </p:nvSpPr>
        <p:spPr>
          <a:xfrm flipH="1" flipV="1">
            <a:off x="3287395" y="4946015"/>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5" name="文本框 4"/>
          <p:cNvSpPr txBox="1"/>
          <p:nvPr>
            <p:custDataLst>
              <p:tags r:id="rId13"/>
            </p:custDataLst>
          </p:nvPr>
        </p:nvSpPr>
        <p:spPr>
          <a:xfrm flipH="1">
            <a:off x="3840480" y="2482215"/>
            <a:ext cx="394970" cy="33655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6" name="文本框 5"/>
          <p:cNvSpPr txBox="1"/>
          <p:nvPr>
            <p:custDataLst>
              <p:tags r:id="rId14"/>
            </p:custDataLst>
          </p:nvPr>
        </p:nvSpPr>
        <p:spPr>
          <a:xfrm flipH="1" flipV="1">
            <a:off x="3309620" y="327406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7" name="文本框 6"/>
          <p:cNvSpPr txBox="1"/>
          <p:nvPr>
            <p:custDataLst>
              <p:tags r:id="rId15"/>
            </p:custDataLst>
          </p:nvPr>
        </p:nvSpPr>
        <p:spPr>
          <a:xfrm flipH="1" flipV="1">
            <a:off x="4411980" y="456057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8" name="文本框 7"/>
          <p:cNvSpPr txBox="1"/>
          <p:nvPr>
            <p:custDataLst>
              <p:tags r:id="rId16"/>
            </p:custDataLst>
          </p:nvPr>
        </p:nvSpPr>
        <p:spPr>
          <a:xfrm flipH="1" flipV="1">
            <a:off x="1424940" y="537337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10" name="文本框 9"/>
          <p:cNvSpPr txBox="1"/>
          <p:nvPr>
            <p:custDataLst>
              <p:tags r:id="rId17"/>
            </p:custDataLst>
          </p:nvPr>
        </p:nvSpPr>
        <p:spPr>
          <a:xfrm flipH="1" flipV="1">
            <a:off x="3273425" y="537337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11" name="文本框 10"/>
          <p:cNvSpPr txBox="1"/>
          <p:nvPr>
            <p:custDataLst>
              <p:tags r:id="rId18"/>
            </p:custDataLst>
          </p:nvPr>
        </p:nvSpPr>
        <p:spPr>
          <a:xfrm flipH="1" flipV="1">
            <a:off x="1645285" y="5400675"/>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16" name="文本框 15"/>
          <p:cNvSpPr txBox="1"/>
          <p:nvPr>
            <p:custDataLst>
              <p:tags r:id="rId19"/>
            </p:custDataLst>
          </p:nvPr>
        </p:nvSpPr>
        <p:spPr>
          <a:xfrm>
            <a:off x="1837690" y="3792220"/>
            <a:ext cx="318135" cy="27305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1"/>
      <p:bldP spid="22" grpId="1"/>
      <p:bldP spid="23" grpId="1"/>
      <p:bldP spid="24" grpId="1"/>
      <p:bldP spid="25" grpId="1"/>
      <p:bldP spid="26" grpId="1"/>
      <p:bldP spid="27" grpId="1"/>
      <p:bldP spid="2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915670"/>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17" name="文本框 16"/>
          <p:cNvSpPr txBox="1"/>
          <p:nvPr/>
        </p:nvSpPr>
        <p:spPr>
          <a:xfrm>
            <a:off x="501650" y="1417955"/>
            <a:ext cx="10745470" cy="3891915"/>
          </a:xfrm>
          <a:prstGeom prst="rect">
            <a:avLst/>
          </a:prstGeom>
          <a:noFill/>
        </p:spPr>
        <p:txBody>
          <a:bodyPr wrap="square" rtlCol="0">
            <a:noAutofit/>
          </a:bodyPr>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2.</a:t>
            </a:r>
            <a:r>
              <a:rPr lang="zh-CN" altLang="en-US" dirty="0"/>
              <a:t>下列句中加点的</a:t>
            </a:r>
            <a:r>
              <a:rPr lang="en-US" altLang="zh-CN" dirty="0"/>
              <a:t>“</a:t>
            </a:r>
            <a:r>
              <a:rPr lang="zh-CN" altLang="en-US" dirty="0"/>
              <a:t>之</a:t>
            </a:r>
            <a:r>
              <a:rPr lang="en-US" altLang="zh-CN" dirty="0"/>
              <a:t>”</a:t>
            </a:r>
            <a:r>
              <a:rPr lang="zh-CN" altLang="en-US" dirty="0"/>
              <a:t>的用法与例句相同的一项是</a:t>
            </a:r>
            <a:r>
              <a:rPr lang="en-US" altLang="zh-CN" dirty="0"/>
              <a:t>	(</a:t>
            </a:r>
            <a:r>
              <a:rPr lang="zh-CN" altLang="en-US" dirty="0"/>
              <a:t>　　</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zh-CN" altLang="en-US" dirty="0"/>
              <a:t>例</a:t>
            </a:r>
            <a:r>
              <a:rPr lang="en-US" altLang="zh-CN" dirty="0"/>
              <a:t>:</a:t>
            </a:r>
            <a:r>
              <a:rPr lang="zh-CN" altLang="en-US" dirty="0"/>
              <a:t>恨晨光之熹微</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A.</a:t>
            </a:r>
            <a:r>
              <a:rPr lang="zh-CN" altLang="en-US" dirty="0"/>
              <a:t>会于会稽山阴之兰亭</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B.</a:t>
            </a:r>
            <a:r>
              <a:rPr lang="zh-CN" altLang="en-US" dirty="0"/>
              <a:t>向之所欣</a:t>
            </a:r>
            <a:r>
              <a:rPr lang="en-US" altLang="zh-CN" dirty="0"/>
              <a:t>，</a:t>
            </a:r>
            <a:r>
              <a:rPr lang="zh-CN" altLang="en-US" dirty="0"/>
              <a:t>俯仰之间</a:t>
            </a:r>
            <a:r>
              <a:rPr lang="en-US" altLang="zh-CN" dirty="0"/>
              <a:t>，</a:t>
            </a:r>
            <a:r>
              <a:rPr lang="zh-CN" altLang="en-US" dirty="0"/>
              <a:t>已为陈迹</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C.</a:t>
            </a:r>
            <a:r>
              <a:rPr lang="zh-CN" altLang="en-US" dirty="0"/>
              <a:t>后之视今</a:t>
            </a:r>
            <a:r>
              <a:rPr lang="en-US" altLang="zh-CN" dirty="0"/>
              <a:t>，</a:t>
            </a:r>
            <a:r>
              <a:rPr lang="zh-CN" altLang="en-US" dirty="0"/>
              <a:t>亦犹今之视昔</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D.</a:t>
            </a:r>
            <a:r>
              <a:rPr lang="zh-CN" altLang="en-US" dirty="0"/>
              <a:t>亲故多劝余为长吏</a:t>
            </a:r>
            <a:r>
              <a:rPr lang="en-US" altLang="zh-CN" dirty="0"/>
              <a:t>，</a:t>
            </a:r>
            <a:r>
              <a:rPr lang="zh-CN" altLang="en-US" dirty="0"/>
              <a:t>脱然有怀</a:t>
            </a:r>
            <a:r>
              <a:rPr lang="en-US" altLang="zh-CN" dirty="0"/>
              <a:t>，</a:t>
            </a:r>
            <a:r>
              <a:rPr lang="zh-CN" altLang="en-US" dirty="0"/>
              <a:t>求之靡途</a:t>
            </a:r>
            <a:endParaRPr lang="zh-CN" altLang="en-US" dirty="0"/>
          </a:p>
        </p:txBody>
      </p:sp>
      <p:sp>
        <p:nvSpPr>
          <p:cNvPr id="18" name="文本框 17"/>
          <p:cNvSpPr txBox="1"/>
          <p:nvPr/>
        </p:nvSpPr>
        <p:spPr>
          <a:xfrm>
            <a:off x="6240145" y="1557020"/>
            <a:ext cx="410845" cy="481965"/>
          </a:xfrm>
          <a:prstGeom prst="rect">
            <a:avLst/>
          </a:prstGeom>
          <a:noFill/>
        </p:spPr>
        <p:txBody>
          <a:bodyPr wrap="square" rtlCol="0">
            <a:noAutofit/>
          </a:bodyPr>
          <a:p>
            <a:r>
              <a:rPr lang="en-US" altLang="zh-CN"/>
              <a:t>C</a:t>
            </a:r>
            <a:r>
              <a:rPr lang="zh-CN" altLang="en-US"/>
              <a:t>　</a:t>
            </a:r>
            <a:endParaRPr lang="zh-CN" altLang="en-US"/>
          </a:p>
        </p:txBody>
      </p:sp>
      <p:sp>
        <p:nvSpPr>
          <p:cNvPr id="19" name="文本框 18"/>
          <p:cNvSpPr txBox="1"/>
          <p:nvPr/>
        </p:nvSpPr>
        <p:spPr>
          <a:xfrm>
            <a:off x="839470" y="4657090"/>
            <a:ext cx="10042525" cy="644525"/>
          </a:xfrm>
          <a:prstGeom prst="rect">
            <a:avLst/>
          </a:prstGeom>
          <a:noFill/>
        </p:spPr>
        <p:txBody>
          <a:bodyPr wrap="square" rtlCol="0">
            <a:noAutofit/>
          </a:bodyPr>
          <a:p>
            <a:pPr algn="l">
              <a:buClrTx/>
              <a:buSzTx/>
              <a:buFontTx/>
            </a:pPr>
            <a:r>
              <a:t>【解析】</a:t>
            </a:r>
            <a:r>
              <a:rPr lang="zh-CN" altLang="en-US"/>
              <a:t>本题考查理解常见文言虚词在文中的意义和用法的能力。例句和</a:t>
            </a:r>
            <a:r>
              <a:rPr lang="en-US" altLang="zh-CN"/>
              <a:t>C</a:t>
            </a:r>
            <a:r>
              <a:rPr lang="zh-CN" altLang="en-US"/>
              <a:t>项中的</a:t>
            </a:r>
            <a:r>
              <a:rPr lang="en-US" altLang="zh-CN"/>
              <a:t>“</a:t>
            </a:r>
            <a:r>
              <a:rPr lang="zh-CN" altLang="en-US"/>
              <a:t>之</a:t>
            </a:r>
            <a:r>
              <a:rPr lang="en-US" altLang="zh-CN"/>
              <a:t>”</a:t>
            </a:r>
            <a:r>
              <a:rPr lang="zh-CN" altLang="en-US"/>
              <a:t>为助词</a:t>
            </a:r>
            <a:r>
              <a:rPr lang="en-US" altLang="zh-CN"/>
              <a:t>，</a:t>
            </a:r>
            <a:r>
              <a:rPr lang="zh-CN" altLang="en-US"/>
              <a:t>用在主谓之间</a:t>
            </a:r>
            <a:r>
              <a:rPr lang="en-US" altLang="zh-CN"/>
              <a:t>，</a:t>
            </a:r>
            <a:r>
              <a:rPr lang="zh-CN" altLang="en-US"/>
              <a:t>取消句子独立性</a:t>
            </a:r>
            <a:r>
              <a:rPr lang="en-US" altLang="zh-CN"/>
              <a:t>，</a:t>
            </a:r>
            <a:r>
              <a:rPr lang="zh-CN" altLang="en-US"/>
              <a:t>不译。</a:t>
            </a:r>
            <a:r>
              <a:rPr lang="en-US" altLang="zh-CN"/>
              <a:t>A</a:t>
            </a:r>
            <a:r>
              <a:rPr lang="zh-CN" altLang="en-US"/>
              <a:t>项</a:t>
            </a:r>
            <a:r>
              <a:rPr lang="en-US" altLang="zh-CN"/>
              <a:t>，</a:t>
            </a:r>
            <a:r>
              <a:rPr lang="zh-CN" altLang="en-US"/>
              <a:t>助词</a:t>
            </a:r>
            <a:r>
              <a:rPr lang="en-US" altLang="zh-CN"/>
              <a:t>，</a:t>
            </a:r>
            <a:r>
              <a:rPr lang="zh-CN" altLang="en-US"/>
              <a:t>用在定语与中心词之间</a:t>
            </a:r>
            <a:r>
              <a:rPr lang="en-US" altLang="zh-CN"/>
              <a:t>，</a:t>
            </a:r>
            <a:r>
              <a:rPr lang="zh-CN" altLang="en-US"/>
              <a:t>相当于</a:t>
            </a:r>
            <a:r>
              <a:rPr lang="en-US" altLang="zh-CN"/>
              <a:t>“</a:t>
            </a:r>
            <a:r>
              <a:rPr lang="zh-CN" altLang="en-US"/>
              <a:t>的</a:t>
            </a:r>
            <a:r>
              <a:rPr lang="en-US" altLang="zh-CN"/>
              <a:t>”；B</a:t>
            </a:r>
            <a:r>
              <a:rPr lang="zh-CN" altLang="en-US"/>
              <a:t>项</a:t>
            </a:r>
            <a:r>
              <a:rPr lang="en-US" altLang="zh-CN"/>
              <a:t>，</a:t>
            </a:r>
            <a:r>
              <a:rPr lang="zh-CN" altLang="en-US"/>
              <a:t>助词</a:t>
            </a:r>
            <a:r>
              <a:rPr lang="en-US" altLang="zh-CN"/>
              <a:t>，</a:t>
            </a:r>
            <a:r>
              <a:rPr lang="zh-CN" altLang="en-US"/>
              <a:t>用在表示时间的副词后面起补充音节的作用</a:t>
            </a:r>
            <a:r>
              <a:rPr lang="en-US" altLang="zh-CN"/>
              <a:t>；</a:t>
            </a:r>
            <a:r>
              <a:rPr lang="en-US" altLang="zh-CN"/>
              <a:t>D</a:t>
            </a:r>
            <a:r>
              <a:rPr lang="zh-CN" altLang="en-US"/>
              <a:t>项</a:t>
            </a:r>
            <a:r>
              <a:rPr lang="en-US" altLang="zh-CN"/>
              <a:t>，</a:t>
            </a:r>
            <a:r>
              <a:rPr lang="zh-CN" altLang="en-US"/>
              <a:t>指示代词</a:t>
            </a:r>
            <a:r>
              <a:rPr lang="en-US" altLang="zh-CN"/>
              <a:t>，</a:t>
            </a:r>
            <a:r>
              <a:rPr lang="zh-CN" altLang="en-US"/>
              <a:t>代指前文</a:t>
            </a:r>
            <a:r>
              <a:rPr lang="en-US" altLang="zh-CN"/>
              <a:t>“</a:t>
            </a:r>
            <a:r>
              <a:rPr lang="zh-CN" altLang="en-US"/>
              <a:t>长吏</a:t>
            </a:r>
            <a:r>
              <a:rPr lang="en-US" altLang="zh-CN"/>
              <a:t>”</a:t>
            </a:r>
            <a:r>
              <a:rPr lang="zh-CN" altLang="en-US"/>
              <a:t>之类的官职。</a:t>
            </a:r>
            <a:endParaRPr lang="zh-CN" altLang="en-US"/>
          </a:p>
        </p:txBody>
      </p:sp>
      <p:sp>
        <p:nvSpPr>
          <p:cNvPr id="20" name="文本框 19"/>
          <p:cNvSpPr txBox="1"/>
          <p:nvPr>
            <p:custDataLst>
              <p:tags r:id="rId3"/>
            </p:custDataLst>
          </p:nvPr>
        </p:nvSpPr>
        <p:spPr>
          <a:xfrm flipH="1">
            <a:off x="1919605" y="2132965"/>
            <a:ext cx="404495" cy="28194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2" name="文本框 21"/>
          <p:cNvSpPr txBox="1"/>
          <p:nvPr>
            <p:custDataLst>
              <p:tags r:id="rId4"/>
            </p:custDataLst>
          </p:nvPr>
        </p:nvSpPr>
        <p:spPr>
          <a:xfrm flipH="1" flipV="1">
            <a:off x="1487805" y="340106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6" name="文本框 25"/>
          <p:cNvSpPr txBox="1"/>
          <p:nvPr>
            <p:custDataLst>
              <p:tags r:id="rId5"/>
            </p:custDataLst>
          </p:nvPr>
        </p:nvSpPr>
        <p:spPr>
          <a:xfrm flipV="1">
            <a:off x="2567305" y="249364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8" name="文本框 27"/>
          <p:cNvSpPr txBox="1"/>
          <p:nvPr>
            <p:custDataLst>
              <p:tags r:id="rId6"/>
            </p:custDataLst>
          </p:nvPr>
        </p:nvSpPr>
        <p:spPr>
          <a:xfrm flipH="1">
            <a:off x="4582795" y="3861435"/>
            <a:ext cx="401320" cy="41148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7"/>
            </p:custDataLst>
          </p:nvPr>
        </p:nvSpPr>
        <p:spPr>
          <a:xfrm flipV="1">
            <a:off x="1388110" y="292544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1"/>
      <p:bldP spid="22" grpId="1"/>
      <p:bldP spid="26" grpId="1"/>
      <p:bldP spid="28"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268730"/>
            <a:ext cx="10212705" cy="3234055"/>
          </a:xfrm>
          <a:prstGeom prst="rect">
            <a:avLst/>
          </a:prstGeom>
          <a:noFill/>
        </p:spPr>
        <p:txBody>
          <a:bodyPr wrap="square" rtlCol="0">
            <a:noAutofit/>
          </a:bodyPr>
          <a:lstStyle/>
          <a:p>
            <a:pPr>
              <a:lnSpc>
                <a:spcPct val="150000"/>
              </a:lnSpc>
            </a:pPr>
            <a:endParaRPr lang="en-US" altLang="zh-CN"/>
          </a:p>
          <a:p>
            <a:pPr>
              <a:lnSpc>
                <a:spcPct val="150000"/>
              </a:lnSpc>
            </a:pPr>
            <a:r>
              <a:rPr lang="en-US" altLang="zh-CN"/>
              <a:t>3.</a:t>
            </a:r>
            <a:r>
              <a:rPr lang="zh-CN" altLang="en-US"/>
              <a:t>下列句子中</a:t>
            </a:r>
            <a:r>
              <a:rPr lang="en-US" altLang="zh-CN"/>
              <a:t>，</a:t>
            </a:r>
            <a:r>
              <a:rPr lang="zh-CN" altLang="en-US"/>
              <a:t>不属于宾语前置句的一项是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当其欣于所遇</a:t>
            </a:r>
            <a:endParaRPr lang="zh-CN" altLang="en-US"/>
          </a:p>
          <a:p>
            <a:pPr>
              <a:lnSpc>
                <a:spcPct val="150000"/>
              </a:lnSpc>
            </a:pPr>
            <a:r>
              <a:rPr lang="en-US" altLang="zh-CN"/>
              <a:t>B.</a:t>
            </a:r>
            <a:r>
              <a:rPr lang="zh-CN" altLang="en-US"/>
              <a:t>复驾言兮焉求</a:t>
            </a:r>
            <a:endParaRPr lang="zh-CN" altLang="en-US"/>
          </a:p>
          <a:p>
            <a:pPr>
              <a:lnSpc>
                <a:spcPct val="150000"/>
              </a:lnSpc>
            </a:pPr>
            <a:r>
              <a:rPr lang="en-US" altLang="zh-CN"/>
              <a:t>C.</a:t>
            </a:r>
            <a:r>
              <a:rPr lang="zh-CN" altLang="en-US"/>
              <a:t>胡为乎遑遑欲何之</a:t>
            </a:r>
            <a:endParaRPr lang="zh-CN" altLang="en-US"/>
          </a:p>
          <a:p>
            <a:pPr>
              <a:lnSpc>
                <a:spcPct val="150000"/>
              </a:lnSpc>
            </a:pPr>
            <a:r>
              <a:rPr lang="en-US" altLang="zh-CN"/>
              <a:t>D.</a:t>
            </a:r>
            <a:r>
              <a:rPr lang="zh-CN" altLang="en-US"/>
              <a:t>乐夫天命复奚疑</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18" name="文本框 17"/>
          <p:cNvSpPr txBox="1"/>
          <p:nvPr/>
        </p:nvSpPr>
        <p:spPr>
          <a:xfrm>
            <a:off x="5663565" y="1772285"/>
            <a:ext cx="410845" cy="481965"/>
          </a:xfrm>
          <a:prstGeom prst="rect">
            <a:avLst/>
          </a:prstGeom>
          <a:noFill/>
        </p:spPr>
        <p:txBody>
          <a:bodyPr wrap="square" rtlCol="0">
            <a:noAutofit/>
          </a:bodyPr>
          <a:p>
            <a:r>
              <a:rPr lang="en-US" altLang="zh-CN"/>
              <a:t>A</a:t>
            </a:r>
            <a:r>
              <a:rPr lang="zh-CN" altLang="en-US"/>
              <a:t>　</a:t>
            </a:r>
            <a:endParaRPr lang="zh-CN" altLang="en-US"/>
          </a:p>
        </p:txBody>
      </p:sp>
      <p:sp>
        <p:nvSpPr>
          <p:cNvPr id="19" name="文本框 18"/>
          <p:cNvSpPr txBox="1"/>
          <p:nvPr/>
        </p:nvSpPr>
        <p:spPr>
          <a:xfrm>
            <a:off x="839470" y="4510405"/>
            <a:ext cx="10042525" cy="644525"/>
          </a:xfrm>
          <a:prstGeom prst="rect">
            <a:avLst/>
          </a:prstGeom>
          <a:noFill/>
        </p:spPr>
        <p:txBody>
          <a:bodyPr wrap="square" rtlCol="0">
            <a:noAutofit/>
          </a:bodyPr>
          <a:p>
            <a:pPr algn="l">
              <a:buClrTx/>
              <a:buSzTx/>
              <a:buFontTx/>
            </a:pPr>
            <a:r>
              <a:t>【解析】</a:t>
            </a:r>
            <a:r>
              <a:rPr lang="zh-CN" altLang="en-US"/>
              <a:t>本题考查理解与现代汉语不同的句式的能力。</a:t>
            </a:r>
            <a:r>
              <a:rPr lang="en-US" altLang="zh-CN"/>
              <a:t>A</a:t>
            </a:r>
            <a:r>
              <a:rPr lang="zh-CN" altLang="en-US"/>
              <a:t>项</a:t>
            </a:r>
            <a:r>
              <a:rPr lang="en-US" altLang="zh-CN"/>
              <a:t>，</a:t>
            </a:r>
            <a:r>
              <a:rPr lang="zh-CN" altLang="en-US"/>
              <a:t>状语后置句</a:t>
            </a:r>
            <a:r>
              <a:rPr lang="en-US" altLang="zh-CN"/>
              <a:t>，</a:t>
            </a:r>
            <a:r>
              <a:rPr lang="zh-CN" altLang="en-US"/>
              <a:t>正常语序为</a:t>
            </a:r>
            <a:r>
              <a:rPr lang="en-US" altLang="zh-CN"/>
              <a:t>“</a:t>
            </a:r>
            <a:r>
              <a:rPr lang="zh-CN" altLang="en-US"/>
              <a:t>当其于所遇欣</a:t>
            </a:r>
            <a:r>
              <a:rPr lang="en-US" altLang="zh-CN"/>
              <a:t>”</a:t>
            </a:r>
            <a:r>
              <a:rPr lang="zh-CN" altLang="en-US"/>
              <a:t>。</a:t>
            </a:r>
            <a:r>
              <a:rPr lang="en-US" altLang="zh-CN"/>
              <a:t>B</a:t>
            </a:r>
            <a:r>
              <a:rPr lang="zh-CN" altLang="en-US"/>
              <a:t>项</a:t>
            </a:r>
            <a:r>
              <a:rPr lang="en-US" altLang="zh-CN"/>
              <a:t>，</a:t>
            </a:r>
            <a:r>
              <a:rPr lang="zh-CN" altLang="en-US"/>
              <a:t>宾语前置句</a:t>
            </a:r>
            <a:r>
              <a:rPr lang="en-US" altLang="zh-CN"/>
              <a:t>，</a:t>
            </a:r>
            <a:r>
              <a:rPr lang="zh-CN" altLang="en-US"/>
              <a:t>正常语序为</a:t>
            </a:r>
            <a:r>
              <a:rPr lang="en-US" altLang="zh-CN"/>
              <a:t>“</a:t>
            </a:r>
            <a:r>
              <a:rPr lang="zh-CN" altLang="en-US"/>
              <a:t>复驾言兮求焉</a:t>
            </a:r>
            <a:r>
              <a:rPr lang="en-US" altLang="zh-CN"/>
              <a:t>”</a:t>
            </a:r>
            <a:r>
              <a:rPr lang="zh-CN" altLang="en-US"/>
              <a:t>。</a:t>
            </a:r>
            <a:r>
              <a:rPr lang="en-US" altLang="zh-CN"/>
              <a:t>C</a:t>
            </a:r>
            <a:r>
              <a:rPr lang="zh-CN" altLang="en-US"/>
              <a:t>项</a:t>
            </a:r>
            <a:r>
              <a:rPr lang="en-US" altLang="zh-CN"/>
              <a:t>，</a:t>
            </a:r>
            <a:r>
              <a:rPr lang="zh-CN" altLang="en-US"/>
              <a:t>宾语前置句</a:t>
            </a:r>
            <a:r>
              <a:rPr lang="en-US" altLang="zh-CN"/>
              <a:t>，</a:t>
            </a:r>
            <a:r>
              <a:rPr lang="zh-CN" altLang="en-US"/>
              <a:t>正常语序为</a:t>
            </a:r>
            <a:r>
              <a:rPr lang="en-US" altLang="zh-CN"/>
              <a:t>“</a:t>
            </a:r>
            <a:r>
              <a:rPr lang="zh-CN" altLang="en-US"/>
              <a:t>为胡乎遑遑欲之何</a:t>
            </a:r>
            <a:r>
              <a:rPr lang="en-US" altLang="zh-CN"/>
              <a:t>”</a:t>
            </a:r>
            <a:r>
              <a:rPr lang="zh-CN" altLang="en-US"/>
              <a:t>。</a:t>
            </a:r>
            <a:r>
              <a:rPr lang="en-US" altLang="zh-CN"/>
              <a:t>D</a:t>
            </a:r>
            <a:r>
              <a:rPr lang="zh-CN" altLang="en-US"/>
              <a:t>项</a:t>
            </a:r>
            <a:r>
              <a:rPr lang="en-US" altLang="zh-CN"/>
              <a:t>，</a:t>
            </a:r>
            <a:r>
              <a:rPr lang="zh-CN" altLang="en-US"/>
              <a:t>宾语前置句</a:t>
            </a:r>
            <a:r>
              <a:rPr lang="en-US" altLang="zh-CN"/>
              <a:t>，</a:t>
            </a:r>
            <a:r>
              <a:rPr lang="zh-CN" altLang="en-US"/>
              <a:t>正常语序为</a:t>
            </a:r>
            <a:r>
              <a:rPr lang="en-US" altLang="zh-CN"/>
              <a:t>“</a:t>
            </a:r>
            <a:r>
              <a:rPr lang="zh-CN" altLang="en-US"/>
              <a:t>乐夫天命复疑奚</a:t>
            </a:r>
            <a:r>
              <a:rPr lang="en-US" altLang="zh-CN"/>
              <a:t>”</a:t>
            </a:r>
            <a:r>
              <a:rPr lang="zh-CN" altLang="en-US"/>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PP_MARK_KEY" val="a3e89a33-3520-4fc9-9938-28a124046ad2"/>
  <p:tag name="COMMONDATA" val="eyJoZGlkIjoiMDc2MTE2NTE5MjIwOWE4NGUyOGNhNWQ2ZWI3ZWQzZTEifQ=="/>
  <p:tag name="commondata" val="eyJoZGlkIjoiNTljZDllZDNiNDM1ZGZmMTQ2YmMyNzlhZGZmYmNkMTAifQ=="/>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5041</Words>
  <Application>WPS 演示</Application>
  <PresentationFormat>宽屏</PresentationFormat>
  <Paragraphs>351</Paragraphs>
  <Slides>22</Slides>
  <Notes>18</Notes>
  <HiddenSlides>0</HiddenSlides>
  <MMClips>1</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22</vt:i4>
      </vt:variant>
    </vt:vector>
  </HeadingPairs>
  <TitlesOfParts>
    <vt:vector size="32" baseType="lpstr">
      <vt:lpstr>Arial</vt:lpstr>
      <vt:lpstr>宋体</vt:lpstr>
      <vt:lpstr>Wingdings</vt:lpstr>
      <vt:lpstr>微软雅黑</vt:lpstr>
      <vt:lpstr>印品黑体</vt:lpstr>
      <vt:lpstr>黑体</vt:lpstr>
      <vt:lpstr>Arial Unicode MS</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噫吁嚱盒盒</cp:lastModifiedBy>
  <cp:revision>372</cp:revision>
  <dcterms:created xsi:type="dcterms:W3CDTF">2023-08-06T06:55:00Z</dcterms:created>
  <dcterms:modified xsi:type="dcterms:W3CDTF">2025-11-05T05:33:43Z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C9D94E9A21204A3C9C976DE89BD25A9D_13</vt:lpwstr>
  </property>
</Properties>
</file>